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</p:sldMasterIdLst>
  <p:notesMasterIdLst>
    <p:notesMasterId r:id="rId25"/>
  </p:notesMasterIdLst>
  <p:sldIdLst>
    <p:sldId id="256" r:id="rId2"/>
    <p:sldId id="258" r:id="rId3"/>
    <p:sldId id="257" r:id="rId4"/>
    <p:sldId id="273" r:id="rId5"/>
    <p:sldId id="276" r:id="rId6"/>
    <p:sldId id="277" r:id="rId7"/>
    <p:sldId id="279" r:id="rId8"/>
    <p:sldId id="281" r:id="rId9"/>
    <p:sldId id="270" r:id="rId10"/>
    <p:sldId id="280" r:id="rId11"/>
    <p:sldId id="282" r:id="rId12"/>
    <p:sldId id="283" r:id="rId13"/>
    <p:sldId id="284" r:id="rId14"/>
    <p:sldId id="287" r:id="rId15"/>
    <p:sldId id="286" r:id="rId16"/>
    <p:sldId id="271" r:id="rId17"/>
    <p:sldId id="288" r:id="rId18"/>
    <p:sldId id="289" r:id="rId19"/>
    <p:sldId id="272" r:id="rId20"/>
    <p:sldId id="290" r:id="rId21"/>
    <p:sldId id="292" r:id="rId22"/>
    <p:sldId id="268" r:id="rId23"/>
    <p:sldId id="269" r:id="rId24"/>
  </p:sldIdLst>
  <p:sldSz cx="10058400" cy="77724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78"/>
    <a:srgbClr val="000000"/>
    <a:srgbClr val="F0E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46"/>
    <p:restoredTop sz="94696"/>
  </p:normalViewPr>
  <p:slideViewPr>
    <p:cSldViewPr snapToGrid="0" snapToObjects="1">
      <p:cViewPr varScale="1">
        <p:scale>
          <a:sx n="113" d="100"/>
          <a:sy n="113" d="100"/>
        </p:scale>
        <p:origin x="1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Coin Flip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Heads</c:v>
                </c:pt>
                <c:pt idx="1">
                  <c:v>Tails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D6-8846-9D0E-4949A76BD9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8080160"/>
        <c:axId val="247484208"/>
      </c:barChart>
      <c:catAx>
        <c:axId val="248080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7484208"/>
        <c:crosses val="autoZero"/>
        <c:auto val="1"/>
        <c:lblAlgn val="ctr"/>
        <c:lblOffset val="100"/>
        <c:noMultiLvlLbl val="0"/>
      </c:catAx>
      <c:valAx>
        <c:axId val="24748420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080160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Rolling a Die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Rolling a Die Distribution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  <c:pt idx="5">
                  <c:v>Six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0.16666666666666666</c:v>
                </c:pt>
                <c:pt idx="1">
                  <c:v>0.16666666666666666</c:v>
                </c:pt>
                <c:pt idx="2">
                  <c:v>0.16666666666666666</c:v>
                </c:pt>
                <c:pt idx="3">
                  <c:v>0.16666666666666666</c:v>
                </c:pt>
                <c:pt idx="4">
                  <c:v>0.16666666666666666</c:v>
                </c:pt>
                <c:pt idx="5">
                  <c:v>0.16666666666666666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EF-3143-B32A-4A8BA5ACE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9518112"/>
        <c:axId val="289519808"/>
      </c:barChart>
      <c:catAx>
        <c:axId val="289518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9519808"/>
        <c:crosses val="autoZero"/>
        <c:auto val="1"/>
        <c:lblAlgn val="ctr"/>
        <c:lblOffset val="100"/>
        <c:noMultiLvlLbl val="0"/>
      </c:catAx>
      <c:valAx>
        <c:axId val="28951980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9518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Men’s Height</a:t>
            </a:r>
            <a:r>
              <a:rPr lang="en-US" sz="1600" baseline="0" dirty="0"/>
              <a:t> in Inches Distribution</a:t>
            </a:r>
            <a:r>
              <a:rPr lang="en-US" sz="1600" baseline="30000" dirty="0"/>
              <a:t>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Sheet1!$A$2:$A$20</c:f>
              <c:numCache>
                <c:formatCode>General</c:formatCode>
                <c:ptCount val="19"/>
                <c:pt idx="0">
                  <c:v>60</c:v>
                </c:pt>
                <c:pt idx="1">
                  <c:v>61</c:v>
                </c:pt>
                <c:pt idx="2">
                  <c:v>62</c:v>
                </c:pt>
                <c:pt idx="3">
                  <c:v>63</c:v>
                </c:pt>
                <c:pt idx="4">
                  <c:v>64</c:v>
                </c:pt>
                <c:pt idx="5">
                  <c:v>65</c:v>
                </c:pt>
                <c:pt idx="6">
                  <c:v>66</c:v>
                </c:pt>
                <c:pt idx="7">
                  <c:v>67</c:v>
                </c:pt>
                <c:pt idx="8">
                  <c:v>68</c:v>
                </c:pt>
                <c:pt idx="9">
                  <c:v>69</c:v>
                </c:pt>
                <c:pt idx="10">
                  <c:v>70</c:v>
                </c:pt>
                <c:pt idx="11">
                  <c:v>71</c:v>
                </c:pt>
                <c:pt idx="12">
                  <c:v>72</c:v>
                </c:pt>
                <c:pt idx="13">
                  <c:v>73</c:v>
                </c:pt>
                <c:pt idx="14">
                  <c:v>74</c:v>
                </c:pt>
                <c:pt idx="15">
                  <c:v>75</c:v>
                </c:pt>
                <c:pt idx="16">
                  <c:v>76</c:v>
                </c:pt>
                <c:pt idx="17">
                  <c:v>77</c:v>
                </c:pt>
                <c:pt idx="18">
                  <c:v>78</c:v>
                </c:pt>
              </c:numCache>
            </c:num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 formatCode="0.00%">
                  <c:v>1.9E-2</c:v>
                </c:pt>
                <c:pt idx="4" formatCode="0.00%">
                  <c:v>1.9E-2</c:v>
                </c:pt>
                <c:pt idx="5" formatCode="0.00%">
                  <c:v>1.8000000000000002E-2</c:v>
                </c:pt>
                <c:pt idx="6" formatCode="0.00%">
                  <c:v>4.2000000000000003E-2</c:v>
                </c:pt>
                <c:pt idx="7" formatCode="0.00%">
                  <c:v>9.6000000000000002E-2</c:v>
                </c:pt>
                <c:pt idx="8" formatCode="0.00%">
                  <c:v>0.10899999999999999</c:v>
                </c:pt>
                <c:pt idx="9" formatCode="0.00%">
                  <c:v>0.10100000000000003</c:v>
                </c:pt>
                <c:pt idx="10" formatCode="0.00%">
                  <c:v>0.14000000000000001</c:v>
                </c:pt>
                <c:pt idx="11" formatCode="0.00%">
                  <c:v>0.15199999999999991</c:v>
                </c:pt>
                <c:pt idx="12" formatCode="0.00%">
                  <c:v>9.5000000000000084E-2</c:v>
                </c:pt>
                <c:pt idx="13" formatCode="0.00%">
                  <c:v>8.2999999999999963E-2</c:v>
                </c:pt>
                <c:pt idx="14" formatCode="0.00%">
                  <c:v>5.1000000000000045E-2</c:v>
                </c:pt>
                <c:pt idx="15" formatCode="0.00%">
                  <c:v>5.1999999999999935E-2</c:v>
                </c:pt>
                <c:pt idx="16" formatCode="0.00%">
                  <c:v>1.3000000000000012E-2</c:v>
                </c:pt>
                <c:pt idx="17" formatCode="0.00%">
                  <c:v>4.0000000000000036E-3</c:v>
                </c:pt>
                <c:pt idx="18" formatCode="0.00%">
                  <c:v>-4.0000000000000036E-3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B3-4541-8CE1-A02D2B5EFE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8180208"/>
        <c:axId val="288181904"/>
      </c:barChart>
      <c:catAx>
        <c:axId val="2881802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/>
                  <a:t>Height (inches)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8181904"/>
        <c:crosses val="autoZero"/>
        <c:auto val="1"/>
        <c:lblAlgn val="ctr"/>
        <c:lblOffset val="100"/>
        <c:tickLblSkip val="2"/>
        <c:noMultiLvlLbl val="0"/>
      </c:catAx>
      <c:valAx>
        <c:axId val="28818190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8180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Dinner Calories</a:t>
            </a:r>
            <a:r>
              <a:rPr lang="en-US" baseline="0" dirty="0"/>
              <a:t> Profile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</c:numCache>
            </c:numRef>
          </c:cat>
          <c:val>
            <c:numRef>
              <c:f>Sheet1!$B$2:$B$7</c:f>
              <c:numCache>
                <c:formatCode>0%</c:formatCode>
                <c:ptCount val="6"/>
                <c:pt idx="0">
                  <c:v>0</c:v>
                </c:pt>
                <c:pt idx="1">
                  <c:v>0.25</c:v>
                </c:pt>
                <c:pt idx="2">
                  <c:v>0.42</c:v>
                </c:pt>
                <c:pt idx="3">
                  <c:v>0</c:v>
                </c:pt>
                <c:pt idx="4">
                  <c:v>0.19</c:v>
                </c:pt>
                <c:pt idx="5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DB-6D4B-8E52-4AA2527E77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4748736"/>
        <c:axId val="395201808"/>
      </c:barChart>
      <c:catAx>
        <c:axId val="3947487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Calories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201808"/>
        <c:crosses val="autoZero"/>
        <c:auto val="1"/>
        <c:lblAlgn val="ctr"/>
        <c:lblOffset val="100"/>
        <c:noMultiLvlLbl val="0"/>
      </c:catAx>
      <c:valAx>
        <c:axId val="395201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Probability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748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97094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829966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7653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145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339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554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0115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0006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7331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545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120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7346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64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0615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6154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4110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">
  <p:cSld name="Cov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hape 12"/>
          <p:cNvCxnSpPr/>
          <p:nvPr/>
        </p:nvCxnSpPr>
        <p:spPr>
          <a:xfrm rot="10800000" flipH="1">
            <a:off x="238225" y="7186025"/>
            <a:ext cx="6770400" cy="120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0AA7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" name="Shape 13"/>
          <p:cNvSpPr txBox="1"/>
          <p:nvPr/>
        </p:nvSpPr>
        <p:spPr>
          <a:xfrm>
            <a:off x="7008625" y="7036325"/>
            <a:ext cx="2474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Darden Data Science Club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4"/>
          <p:cNvSpPr/>
          <p:nvPr/>
        </p:nvSpPr>
        <p:spPr>
          <a:xfrm>
            <a:off x="4931111" y="0"/>
            <a:ext cx="5127290" cy="182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1292874" y="3480022"/>
            <a:ext cx="7623970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1292874" y="4089821"/>
            <a:ext cx="762384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 t="11060" b="11052"/>
          <a:stretch/>
        </p:blipFill>
        <p:spPr>
          <a:xfrm>
            <a:off x="238225" y="182875"/>
            <a:ext cx="1054650" cy="8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">
  <p:cSld name="Standard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hape 19"/>
          <p:cNvCxnSpPr/>
          <p:nvPr/>
        </p:nvCxnSpPr>
        <p:spPr>
          <a:xfrm>
            <a:off x="444500" y="1159250"/>
            <a:ext cx="9156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38" cy="222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1" name="Shape 21"/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3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  <a:defRPr sz="2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body" idx="3"/>
          </p:nvPr>
        </p:nvSpPr>
        <p:spPr>
          <a:xfrm>
            <a:off x="444500" y="6954660"/>
            <a:ext cx="170082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AutoNum type="arabicParenR"/>
              <a:def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58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9599155" y="588743"/>
            <a:ext cx="83008" cy="7381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8598627" y="49590"/>
            <a:ext cx="1031103" cy="2409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Shape 26"/>
          <p:cNvPicPr preferRelativeResize="0"/>
          <p:nvPr/>
        </p:nvPicPr>
        <p:blipFill rotWithShape="1">
          <a:blip r:embed="rId2">
            <a:alphaModFix/>
          </a:blip>
          <a:srcRect t="11060" b="11052"/>
          <a:stretch/>
        </p:blipFill>
        <p:spPr>
          <a:xfrm>
            <a:off x="8947200" y="748538"/>
            <a:ext cx="1054650" cy="8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 Cover">
  <p:cSld name="Back Cov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hape 28"/>
          <p:cNvCxnSpPr/>
          <p:nvPr/>
        </p:nvCxnSpPr>
        <p:spPr>
          <a:xfrm rot="10800000" flipH="1">
            <a:off x="368300" y="7030770"/>
            <a:ext cx="9385310" cy="503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 t="11060" b="11052"/>
          <a:stretch/>
        </p:blipFill>
        <p:spPr>
          <a:xfrm>
            <a:off x="368300" y="6201318"/>
            <a:ext cx="1054650" cy="8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0406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4821414" y="7315200"/>
            <a:ext cx="415573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tif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DataScienceClub@darden.virginia.ed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ortimerS19@darden.virginia.edu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292874" y="3480022"/>
            <a:ext cx="7623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3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Decision Analysis (DA) Prep</a:t>
            </a:r>
            <a:endParaRPr sz="3500" b="0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1292874" y="4089821"/>
            <a:ext cx="7623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mm/</a:t>
            </a:r>
            <a:r>
              <a:rPr lang="en-US" sz="1400" b="0" i="0" u="none" strike="noStrike" cap="none" dirty="0" err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dd</a:t>
            </a:r>
            <a:r>
              <a:rPr lang="en-US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400" b="0" i="0" u="none" strike="noStrike" cap="none" dirty="0" err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yyyy</a:t>
            </a:r>
            <a:r>
              <a:rPr lang="en-US" sz="1400" b="0" i="0" u="none" strike="noStrike" cap="none" baseline="30000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- Steve Mortimer, XXXXXXXXXXX, XXXXXXXX</a:t>
            </a:r>
            <a:endParaRPr sz="14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664681" y="1699904"/>
            <a:ext cx="2178555" cy="66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dirty="0"/>
              <a:t>Normal (“Z”)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3000"/>
            </a:pPr>
            <a:endParaRPr lang="en-US" sz="24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3"/>
          </p:nvPr>
        </p:nvSpPr>
        <p:spPr>
          <a:xfrm>
            <a:off x="444500" y="681178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Matching the distributions to statistical tests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You Can’t Do Statistical Tests Without Distributions!</a:t>
            </a:r>
          </a:p>
        </p:txBody>
      </p:sp>
      <p:sp>
        <p:nvSpPr>
          <p:cNvPr id="8" name="Shape 128">
            <a:extLst>
              <a:ext uri="{FF2B5EF4-FFF2-40B4-BE49-F238E27FC236}">
                <a16:creationId xmlns:a16="http://schemas.microsoft.com/office/drawing/2014/main" id="{DDED8E25-A2B5-DC49-AB9B-EC430B0CFDA0}"/>
              </a:ext>
            </a:extLst>
          </p:cNvPr>
          <p:cNvSpPr txBox="1"/>
          <p:nvPr/>
        </p:nvSpPr>
        <p:spPr>
          <a:xfrm>
            <a:off x="3374669" y="1811705"/>
            <a:ext cx="3291957" cy="56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Student’s T (“T”)</a:t>
            </a:r>
            <a:endParaRPr lang="en-US" sz="24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28">
            <a:extLst>
              <a:ext uri="{FF2B5EF4-FFF2-40B4-BE49-F238E27FC236}">
                <a16:creationId xmlns:a16="http://schemas.microsoft.com/office/drawing/2014/main" id="{67667A08-4249-8643-BF42-CBA2CA1B9C34}"/>
              </a:ext>
            </a:extLst>
          </p:cNvPr>
          <p:cNvSpPr txBox="1"/>
          <p:nvPr/>
        </p:nvSpPr>
        <p:spPr>
          <a:xfrm>
            <a:off x="6880728" y="1685312"/>
            <a:ext cx="2913376" cy="66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3000"/>
            </a:pPr>
            <a:r>
              <a:rPr lang="en-US" sz="2400" b="1" dirty="0"/>
              <a:t>Chi-Squared (</a:t>
            </a:r>
            <a:r>
              <a:rPr lang="en-US" sz="2400" dirty="0"/>
              <a:t>𝜒</a:t>
            </a:r>
            <a:r>
              <a:rPr lang="en-US" sz="2400" baseline="30000" dirty="0"/>
              <a:t>2</a:t>
            </a:r>
            <a:r>
              <a:rPr lang="en-US" sz="2400" b="1" dirty="0"/>
              <a:t>)</a:t>
            </a:r>
            <a:endParaRPr lang="en-US" sz="2400" b="1" baseline="30000" dirty="0"/>
          </a:p>
          <a:p>
            <a:pPr algn="ctr">
              <a:buSzPts val="3000"/>
            </a:pPr>
            <a:endParaRPr lang="en-US" sz="24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ABB12-A6D4-B34F-BA81-6E7B7D2DF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68" y="2813612"/>
            <a:ext cx="2601306" cy="1602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5E63B-EC6C-1147-9D14-F484BA40B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791" y="2443381"/>
            <a:ext cx="3586680" cy="2044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63EE42-1EFD-AC4B-A381-24803A394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987" y="2595907"/>
            <a:ext cx="2406859" cy="18016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46EFDD1-6893-6B4F-B6EC-F99FEEA8ADB6}"/>
              </a:ext>
            </a:extLst>
          </p:cNvPr>
          <p:cNvSpPr txBox="1"/>
          <p:nvPr/>
        </p:nvSpPr>
        <p:spPr>
          <a:xfrm>
            <a:off x="144324" y="5065370"/>
            <a:ext cx="3024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One Sample Test (“Z-test”)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B64F8DF-6A6B-8642-82A2-CA593FEE7D3F}"/>
              </a:ext>
            </a:extLst>
          </p:cNvPr>
          <p:cNvSpPr/>
          <p:nvPr/>
        </p:nvSpPr>
        <p:spPr>
          <a:xfrm>
            <a:off x="1533706" y="4598813"/>
            <a:ext cx="245426" cy="365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170BB7-70FE-344C-B5F2-9D339BA8325A}"/>
              </a:ext>
            </a:extLst>
          </p:cNvPr>
          <p:cNvSpPr txBox="1"/>
          <p:nvPr/>
        </p:nvSpPr>
        <p:spPr>
          <a:xfrm>
            <a:off x="3374669" y="5065370"/>
            <a:ext cx="3024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Two Sample Test (”T-test”)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CDE4653C-9E89-984A-8298-00539C9F14A8}"/>
              </a:ext>
            </a:extLst>
          </p:cNvPr>
          <p:cNvSpPr/>
          <p:nvPr/>
        </p:nvSpPr>
        <p:spPr>
          <a:xfrm>
            <a:off x="4764051" y="4598813"/>
            <a:ext cx="245426" cy="365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D1EA55-1BC6-FD47-86F2-F204C0503CD5}"/>
              </a:ext>
            </a:extLst>
          </p:cNvPr>
          <p:cNvSpPr txBox="1"/>
          <p:nvPr/>
        </p:nvSpPr>
        <p:spPr>
          <a:xfrm>
            <a:off x="6818471" y="5065370"/>
            <a:ext cx="3024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Test of Independence &amp; Goodness of Fit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D6137AF3-CE51-5645-8385-C3BE4C027ABD}"/>
              </a:ext>
            </a:extLst>
          </p:cNvPr>
          <p:cNvSpPr/>
          <p:nvPr/>
        </p:nvSpPr>
        <p:spPr>
          <a:xfrm>
            <a:off x="8207853" y="4598813"/>
            <a:ext cx="245426" cy="365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02DF4A-8DF7-574B-8BED-2AD4D52C45E4}"/>
              </a:ext>
            </a:extLst>
          </p:cNvPr>
          <p:cNvSpPr txBox="1"/>
          <p:nvPr/>
        </p:nvSpPr>
        <p:spPr>
          <a:xfrm>
            <a:off x="459998" y="5441328"/>
            <a:ext cx="239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our one sample different from what we expect?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0D01FA-7603-A94D-98B4-D11460F175A5}"/>
              </a:ext>
            </a:extLst>
          </p:cNvPr>
          <p:cNvSpPr txBox="1"/>
          <p:nvPr/>
        </p:nvSpPr>
        <p:spPr>
          <a:xfrm>
            <a:off x="3690343" y="5441328"/>
            <a:ext cx="239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our two samples different from each other?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4068BF-9985-7441-A843-89B044D52610}"/>
              </a:ext>
            </a:extLst>
          </p:cNvPr>
          <p:cNvSpPr txBox="1"/>
          <p:nvPr/>
        </p:nvSpPr>
        <p:spPr>
          <a:xfrm>
            <a:off x="7328042" y="5575426"/>
            <a:ext cx="23928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two variables independent of each other</a:t>
            </a:r>
          </a:p>
          <a:p>
            <a:pPr algn="ctr"/>
            <a:r>
              <a:rPr lang="en-US" dirty="0"/>
              <a:t>– OR –</a:t>
            </a:r>
          </a:p>
          <a:p>
            <a:r>
              <a:rPr lang="en-US" dirty="0"/>
              <a:t>Is the distribution a close fit to another distribution?</a:t>
            </a:r>
          </a:p>
        </p:txBody>
      </p:sp>
    </p:spTree>
    <p:extLst>
      <p:ext uri="{BB962C8B-B14F-4D97-AF65-F5344CB8AC3E}">
        <p14:creationId xmlns:p14="http://schemas.microsoft.com/office/powerpoint/2010/main" val="320118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3" grpId="0"/>
      <p:bldP spid="24" grpId="0" animBg="1"/>
      <p:bldP spid="25" grpId="0"/>
      <p:bldP spid="26" grpId="0" animBg="1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3"/>
          </p:nvPr>
        </p:nvSpPr>
        <p:spPr>
          <a:xfrm>
            <a:off x="444500" y="681178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/>
              <a:t>Are Darden students’ GMAT scores higher than last year’s students’ scores?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One Sample Test with Normal Distribution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1972D-A994-2442-95FE-0CEA6F13E345}"/>
              </a:ext>
            </a:extLst>
          </p:cNvPr>
          <p:cNvSpPr txBox="1"/>
          <p:nvPr/>
        </p:nvSpPr>
        <p:spPr>
          <a:xfrm>
            <a:off x="352722" y="1569728"/>
            <a:ext cx="821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year the average was 700. We are told that GMAT scores have a standard deviation = 25.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911DB9-38C1-504E-92F2-3E220D65ABDF}"/>
                  </a:ext>
                </a:extLst>
              </p:cNvPr>
              <p:cNvSpPr txBox="1"/>
              <p:nvPr/>
            </p:nvSpPr>
            <p:spPr>
              <a:xfrm>
                <a:off x="681571" y="2735849"/>
                <a:ext cx="3891644" cy="1064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GMAT = 710 is 0.4 standard deviations above the last year’s average:</a:t>
                </a:r>
              </a:p>
              <a:p>
                <a:endParaRPr lang="en-US" sz="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710 −700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911DB9-38C1-504E-92F2-3E220D65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1" y="2735849"/>
                <a:ext cx="3891644" cy="1064459"/>
              </a:xfrm>
              <a:prstGeom prst="rect">
                <a:avLst/>
              </a:prstGeom>
              <a:blipFill>
                <a:blip r:embed="rId3"/>
                <a:stretch>
                  <a:fillRect l="-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hape 128">
            <a:extLst>
              <a:ext uri="{FF2B5EF4-FFF2-40B4-BE49-F238E27FC236}">
                <a16:creationId xmlns:a16="http://schemas.microsoft.com/office/drawing/2014/main" id="{156B6432-BFB8-0843-89D7-6A0CEE19244F}"/>
              </a:ext>
            </a:extLst>
          </p:cNvPr>
          <p:cNvSpPr txBox="1"/>
          <p:nvPr/>
        </p:nvSpPr>
        <p:spPr>
          <a:xfrm>
            <a:off x="681568" y="2182693"/>
            <a:ext cx="3732390" cy="553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dirty="0"/>
              <a:t>1 Student: 710 GMAT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107072-952E-CA4D-A4EA-114A3DA567FF}"/>
                  </a:ext>
                </a:extLst>
              </p:cNvPr>
              <p:cNvSpPr txBox="1"/>
              <p:nvPr/>
            </p:nvSpPr>
            <p:spPr>
              <a:xfrm>
                <a:off x="681571" y="5287837"/>
                <a:ext cx="4466165" cy="1458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Having an average GMAT = 710 across 25 students is 2 standard deviations above last year’s average: </a:t>
                </a:r>
              </a:p>
              <a:p>
                <a:endParaRPr lang="en-US" sz="8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e>
                          </m:d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107072-952E-CA4D-A4EA-114A3DA56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1" y="5287837"/>
                <a:ext cx="4466165" cy="1458669"/>
              </a:xfrm>
              <a:prstGeom prst="rect">
                <a:avLst/>
              </a:prstGeom>
              <a:blipFill>
                <a:blip r:embed="rId4"/>
                <a:stretch>
                  <a:fillRect l="-284" r="-85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hape 128">
            <a:extLst>
              <a:ext uri="{FF2B5EF4-FFF2-40B4-BE49-F238E27FC236}">
                <a16:creationId xmlns:a16="http://schemas.microsoft.com/office/drawing/2014/main" id="{1415859A-6A59-3446-A73A-3139DF3A2574}"/>
              </a:ext>
            </a:extLst>
          </p:cNvPr>
          <p:cNvSpPr txBox="1"/>
          <p:nvPr/>
        </p:nvSpPr>
        <p:spPr>
          <a:xfrm>
            <a:off x="681568" y="4734681"/>
            <a:ext cx="4743688" cy="553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dirty="0"/>
              <a:t>25 Students: 710 GMAT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" name="Shape 129">
            <a:extLst>
              <a:ext uri="{FF2B5EF4-FFF2-40B4-BE49-F238E27FC236}">
                <a16:creationId xmlns:a16="http://schemas.microsoft.com/office/drawing/2014/main" id="{B589CC7A-B30D-E144-A82A-2A10E2C586CD}"/>
              </a:ext>
            </a:extLst>
          </p:cNvPr>
          <p:cNvCxnSpPr/>
          <p:nvPr/>
        </p:nvCxnSpPr>
        <p:spPr>
          <a:xfrm>
            <a:off x="594656" y="4581575"/>
            <a:ext cx="8426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58CAC-C832-7D46-9C12-DD383575D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212" y="4791126"/>
            <a:ext cx="3370313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393527-0D0A-E244-8C83-543DD498E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2213" y="2031532"/>
            <a:ext cx="3370312" cy="2286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B15789-AC82-264A-B968-942AE01E496D}"/>
              </a:ext>
            </a:extLst>
          </p:cNvPr>
          <p:cNvSpPr/>
          <p:nvPr/>
        </p:nvSpPr>
        <p:spPr>
          <a:xfrm>
            <a:off x="2305525" y="6187945"/>
            <a:ext cx="643736" cy="47871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D9BCDEC-41D0-5546-8323-81ACA7A1554F}"/>
              </a:ext>
            </a:extLst>
          </p:cNvPr>
          <p:cNvCxnSpPr>
            <a:cxnSpLocks/>
          </p:cNvCxnSpPr>
          <p:nvPr/>
        </p:nvCxnSpPr>
        <p:spPr>
          <a:xfrm flipH="1" flipV="1">
            <a:off x="2788356" y="6547557"/>
            <a:ext cx="425381" cy="19894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DDEE857-FDF8-E945-992E-554AAFB33BB7}"/>
              </a:ext>
            </a:extLst>
          </p:cNvPr>
          <p:cNvSpPr txBox="1"/>
          <p:nvPr/>
        </p:nvSpPr>
        <p:spPr>
          <a:xfrm>
            <a:off x="2664177" y="6773241"/>
            <a:ext cx="2623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HAPPENED HERE?!?</a:t>
            </a:r>
          </a:p>
        </p:txBody>
      </p:sp>
    </p:spTree>
    <p:extLst>
      <p:ext uri="{BB962C8B-B14F-4D97-AF65-F5344CB8AC3E}">
        <p14:creationId xmlns:p14="http://schemas.microsoft.com/office/powerpoint/2010/main" val="1997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14" grpId="0" animBg="1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3"/>
          </p:nvPr>
        </p:nvSpPr>
        <p:spPr>
          <a:xfrm>
            <a:off x="444500" y="681178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https://</a:t>
            </a:r>
            <a:r>
              <a:rPr lang="en-US" dirty="0" err="1"/>
              <a:t>vimeo.com</a:t>
            </a:r>
            <a:r>
              <a:rPr lang="en-US" dirty="0"/>
              <a:t>/75089338</a:t>
            </a:r>
            <a:endParaRPr dirty="0"/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More observations in a sample shrinks the std. dev. of the average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The Central Limit Theorem</a:t>
            </a:r>
          </a:p>
        </p:txBody>
      </p:sp>
      <p:pic>
        <p:nvPicPr>
          <p:cNvPr id="2" name="ezgif.com-video-cutter.mp4">
            <a:hlinkClick r:id="" action="ppaction://media"/>
            <a:extLst>
              <a:ext uri="{FF2B5EF4-FFF2-40B4-BE49-F238E27FC236}">
                <a16:creationId xmlns:a16="http://schemas.microsoft.com/office/drawing/2014/main" id="{04C27F7A-7DEC-F041-A9C8-15CC08A030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4230" y="2260327"/>
            <a:ext cx="5922449" cy="33313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86229D4-2D21-B047-98A5-D005AF9317D3}"/>
                  </a:ext>
                </a:extLst>
              </p:cNvPr>
              <p:cNvSpPr/>
              <p:nvPr/>
            </p:nvSpPr>
            <p:spPr>
              <a:xfrm>
                <a:off x="316089" y="3270655"/>
                <a:ext cx="2856089" cy="8812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Ζ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𝑆𝑎𝑚𝑝𝑙𝑒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𝑀𝑒𝑎𝑛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86229D4-2D21-B047-98A5-D005AF931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9" y="3270655"/>
                <a:ext cx="2856089" cy="881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hape 128">
            <a:extLst>
              <a:ext uri="{FF2B5EF4-FFF2-40B4-BE49-F238E27FC236}">
                <a16:creationId xmlns:a16="http://schemas.microsoft.com/office/drawing/2014/main" id="{D43A1751-2B58-204E-B07D-DA8F2C565373}"/>
              </a:ext>
            </a:extLst>
          </p:cNvPr>
          <p:cNvSpPr txBox="1"/>
          <p:nvPr/>
        </p:nvSpPr>
        <p:spPr>
          <a:xfrm>
            <a:off x="316089" y="2503008"/>
            <a:ext cx="2887839" cy="553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u="sng" dirty="0"/>
              <a:t>Test Statistic (“Z”)</a:t>
            </a:r>
            <a:endParaRPr sz="2400" b="1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405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3"/>
          </p:nvPr>
        </p:nvSpPr>
        <p:spPr>
          <a:xfrm>
            <a:off x="444500" y="681178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How to draw a comparison if both groups are samples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Two Sample Test (“T”)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D7A35-3E01-0A4E-8772-5A99F5095375}"/>
              </a:ext>
            </a:extLst>
          </p:cNvPr>
          <p:cNvSpPr txBox="1"/>
          <p:nvPr/>
        </p:nvSpPr>
        <p:spPr>
          <a:xfrm>
            <a:off x="350244" y="1625210"/>
            <a:ext cx="8240600" cy="914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Scenario: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/>
              <a:t>We randomly sampled 25 students from Class of 2019 and found – GMAT </a:t>
            </a:r>
            <a:r>
              <a:rPr lang="en-US" dirty="0" err="1"/>
              <a:t>Avg</a:t>
            </a:r>
            <a:r>
              <a:rPr lang="en-US" dirty="0"/>
              <a:t>: 700, Std. Dev: 15</a:t>
            </a:r>
          </a:p>
          <a:p>
            <a:pPr>
              <a:lnSpc>
                <a:spcPct val="150000"/>
              </a:lnSpc>
            </a:pPr>
            <a:r>
              <a:rPr lang="en-US" dirty="0"/>
              <a:t>We sampled 25 students from Class of 2020 and found – GMAT </a:t>
            </a:r>
            <a:r>
              <a:rPr lang="en-US" dirty="0" err="1"/>
              <a:t>Avg</a:t>
            </a:r>
            <a:r>
              <a:rPr lang="en-US" dirty="0"/>
              <a:t>: 710, Std. Dev: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74E5B-623A-4B4F-A25C-AAAE0CB73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2685161"/>
            <a:ext cx="3997426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B8B45E-C263-D14F-BD97-860130A1C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134" y="2696638"/>
            <a:ext cx="3997427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9C7F48-C576-D744-8293-6703B4ADC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210" y="4318001"/>
            <a:ext cx="1615501" cy="1606108"/>
          </a:xfrm>
          <a:prstGeom prst="rect">
            <a:avLst/>
          </a:prstGeom>
        </p:spPr>
      </p:pic>
      <p:sp>
        <p:nvSpPr>
          <p:cNvPr id="14" name="Shape 86">
            <a:extLst>
              <a:ext uri="{FF2B5EF4-FFF2-40B4-BE49-F238E27FC236}">
                <a16:creationId xmlns:a16="http://schemas.microsoft.com/office/drawing/2014/main" id="{1D1407DB-A28E-8640-BE6A-F09B61AEA091}"/>
              </a:ext>
            </a:extLst>
          </p:cNvPr>
          <p:cNvSpPr txBox="1"/>
          <p:nvPr/>
        </p:nvSpPr>
        <p:spPr>
          <a:xfrm>
            <a:off x="807511" y="5916385"/>
            <a:ext cx="8685984" cy="101074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800" dirty="0">
                <a:sym typeface="Consolas"/>
              </a:rPr>
              <a:t>We use the data to create a statistic with a distribution we know and see where it falls!</a:t>
            </a:r>
            <a:endParaRPr sz="2800" dirty="0">
              <a:sym typeface="Consolas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C61695A2-FF0F-CB48-82A2-D3851223B2B2}"/>
              </a:ext>
            </a:extLst>
          </p:cNvPr>
          <p:cNvSpPr/>
          <p:nvPr/>
        </p:nvSpPr>
        <p:spPr>
          <a:xfrm rot="16200000">
            <a:off x="4298746" y="3003949"/>
            <a:ext cx="609153" cy="781755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3"/>
          </p:nvPr>
        </p:nvSpPr>
        <p:spPr>
          <a:xfrm>
            <a:off x="444500" y="681178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Comparing Counts of Data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Chi-Squared Test (“𝜒</a:t>
            </a:r>
            <a:r>
              <a:rPr lang="en-US" baseline="30000" dirty="0"/>
              <a:t>2</a:t>
            </a:r>
            <a:r>
              <a:rPr lang="en-US" dirty="0"/>
              <a:t>”)</a:t>
            </a:r>
          </a:p>
        </p:txBody>
      </p:sp>
      <p:sp>
        <p:nvSpPr>
          <p:cNvPr id="15" name="Shape 86">
            <a:extLst>
              <a:ext uri="{FF2B5EF4-FFF2-40B4-BE49-F238E27FC236}">
                <a16:creationId xmlns:a16="http://schemas.microsoft.com/office/drawing/2014/main" id="{48C461D7-24C1-794F-9D28-561DA2F93F16}"/>
              </a:ext>
            </a:extLst>
          </p:cNvPr>
          <p:cNvSpPr txBox="1"/>
          <p:nvPr/>
        </p:nvSpPr>
        <p:spPr>
          <a:xfrm>
            <a:off x="672044" y="1696204"/>
            <a:ext cx="8685984" cy="101074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800" dirty="0">
                <a:sym typeface="Consolas"/>
              </a:rPr>
              <a:t>Counts of things are always zero or more (positive) so there’s a different distribution for positive data</a:t>
            </a:r>
            <a:endParaRPr sz="2800" dirty="0">
              <a:sym typeface="Consola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28F124A-5D51-1342-BC98-3F35F469AF4A}"/>
                  </a:ext>
                </a:extLst>
              </p:cNvPr>
              <p:cNvSpPr/>
              <p:nvPr/>
            </p:nvSpPr>
            <p:spPr>
              <a:xfrm>
                <a:off x="672044" y="5629087"/>
                <a:ext cx="4014818" cy="9081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𝛸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𝑅𝑜𝑤𝑠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𝐶𝑜𝑙𝑢𝑚𝑛𝑠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𝑂𝑏𝑠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𝐸𝑥𝑝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𝐸𝑥𝑝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28F124A-5D51-1342-BC98-3F35F469AF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44" y="5629087"/>
                <a:ext cx="4014818" cy="908197"/>
              </a:xfrm>
              <a:prstGeom prst="rect">
                <a:avLst/>
              </a:prstGeom>
              <a:blipFill>
                <a:blip r:embed="rId3"/>
                <a:stretch>
                  <a:fillRect t="-89041" b="-136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hape 128">
            <a:extLst>
              <a:ext uri="{FF2B5EF4-FFF2-40B4-BE49-F238E27FC236}">
                <a16:creationId xmlns:a16="http://schemas.microsoft.com/office/drawing/2014/main" id="{C4F33DDD-4190-0440-8A5E-EF14D6C41153}"/>
              </a:ext>
            </a:extLst>
          </p:cNvPr>
          <p:cNvSpPr txBox="1"/>
          <p:nvPr/>
        </p:nvSpPr>
        <p:spPr>
          <a:xfrm>
            <a:off x="912295" y="5015062"/>
            <a:ext cx="3244450" cy="553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3000"/>
            </a:pPr>
            <a:r>
              <a:rPr lang="en-US" sz="2400" b="1" u="sng" dirty="0"/>
              <a:t>Test Statistic (𝜒</a:t>
            </a:r>
            <a:r>
              <a:rPr lang="en-US" sz="2400" b="1" u="sng" baseline="30000" dirty="0"/>
              <a:t>2</a:t>
            </a:r>
            <a:r>
              <a:rPr lang="en-US" sz="2400" b="1" u="sng" dirty="0"/>
              <a:t>)</a:t>
            </a:r>
            <a:endParaRPr sz="2400" b="1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396946-3371-FD46-B778-B89A9A256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44" y="2950668"/>
            <a:ext cx="3873500" cy="1841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053D45-230C-394E-AA16-2E9D84B2A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300" y="3110503"/>
            <a:ext cx="4142705" cy="34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0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3"/>
          </p:nvPr>
        </p:nvSpPr>
        <p:spPr>
          <a:xfrm>
            <a:off x="444500" y="681178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How to get the area using only Excel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The Area Under the Distribution</a:t>
            </a:r>
          </a:p>
        </p:txBody>
      </p:sp>
      <p:sp>
        <p:nvSpPr>
          <p:cNvPr id="6" name="Shape 128">
            <a:extLst>
              <a:ext uri="{FF2B5EF4-FFF2-40B4-BE49-F238E27FC236}">
                <a16:creationId xmlns:a16="http://schemas.microsoft.com/office/drawing/2014/main" id="{F584FB1F-E0D5-5D41-96D3-8120988E5789}"/>
              </a:ext>
            </a:extLst>
          </p:cNvPr>
          <p:cNvSpPr txBox="1"/>
          <p:nvPr/>
        </p:nvSpPr>
        <p:spPr>
          <a:xfrm>
            <a:off x="664681" y="1699904"/>
            <a:ext cx="2178555" cy="66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dirty="0"/>
              <a:t>Normal (“Z”)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3000"/>
            </a:pPr>
            <a:endParaRPr lang="en-US" sz="24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128">
            <a:extLst>
              <a:ext uri="{FF2B5EF4-FFF2-40B4-BE49-F238E27FC236}">
                <a16:creationId xmlns:a16="http://schemas.microsoft.com/office/drawing/2014/main" id="{816163F1-078D-2A47-A768-4B40CA69B876}"/>
              </a:ext>
            </a:extLst>
          </p:cNvPr>
          <p:cNvSpPr txBox="1"/>
          <p:nvPr/>
        </p:nvSpPr>
        <p:spPr>
          <a:xfrm>
            <a:off x="3374669" y="1811705"/>
            <a:ext cx="3291957" cy="56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Student’s T (“T”)</a:t>
            </a:r>
            <a:endParaRPr lang="en-US" sz="24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28">
            <a:extLst>
              <a:ext uri="{FF2B5EF4-FFF2-40B4-BE49-F238E27FC236}">
                <a16:creationId xmlns:a16="http://schemas.microsoft.com/office/drawing/2014/main" id="{98CEE30F-5D7C-2F4B-BC75-0BE67A205634}"/>
              </a:ext>
            </a:extLst>
          </p:cNvPr>
          <p:cNvSpPr txBox="1"/>
          <p:nvPr/>
        </p:nvSpPr>
        <p:spPr>
          <a:xfrm>
            <a:off x="6880728" y="1685312"/>
            <a:ext cx="2913376" cy="66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3000"/>
            </a:pPr>
            <a:r>
              <a:rPr lang="en-US" sz="2400" b="1" dirty="0"/>
              <a:t>Chi-Squared (</a:t>
            </a:r>
            <a:r>
              <a:rPr lang="en-US" sz="2400" dirty="0"/>
              <a:t>𝜒</a:t>
            </a:r>
            <a:r>
              <a:rPr lang="en-US" sz="2400" baseline="30000" dirty="0"/>
              <a:t>2</a:t>
            </a:r>
            <a:r>
              <a:rPr lang="en-US" sz="2400" b="1" dirty="0"/>
              <a:t>)</a:t>
            </a:r>
            <a:endParaRPr lang="en-US" sz="2400" b="1" baseline="30000" dirty="0"/>
          </a:p>
          <a:p>
            <a:pPr algn="ctr">
              <a:buSzPts val="3000"/>
            </a:pPr>
            <a:endParaRPr lang="en-US" sz="24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680802-A8F5-4C42-9F8E-38E6658F2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68" y="2813612"/>
            <a:ext cx="2601306" cy="1602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986C5F-25BB-904F-BFD8-7EFBEA745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791" y="2443381"/>
            <a:ext cx="3586680" cy="2044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DEE83-5623-4341-A120-74A6278A5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987" y="2595907"/>
            <a:ext cx="2406859" cy="18016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FA7A98-AFB8-814C-956E-02766B52596B}"/>
              </a:ext>
            </a:extLst>
          </p:cNvPr>
          <p:cNvSpPr txBox="1"/>
          <p:nvPr/>
        </p:nvSpPr>
        <p:spPr>
          <a:xfrm>
            <a:off x="444500" y="4921956"/>
            <a:ext cx="2637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GMAT One Sample Example:</a:t>
            </a:r>
          </a:p>
          <a:p>
            <a:endParaRPr lang="en-US" dirty="0"/>
          </a:p>
          <a:p>
            <a:r>
              <a:rPr lang="en-US" i="1" dirty="0"/>
              <a:t>1 – NORMSDIST(2)</a:t>
            </a:r>
            <a:r>
              <a:rPr lang="en-US" dirty="0"/>
              <a:t> = 0.023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9564F0-4162-9540-B3FF-B48BCEF40BF5}"/>
              </a:ext>
            </a:extLst>
          </p:cNvPr>
          <p:cNvSpPr txBox="1"/>
          <p:nvPr/>
        </p:nvSpPr>
        <p:spPr>
          <a:xfrm>
            <a:off x="3701963" y="4921956"/>
            <a:ext cx="2637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GMAT Two Sample Example:</a:t>
            </a:r>
          </a:p>
          <a:p>
            <a:endParaRPr lang="en-US" dirty="0"/>
          </a:p>
          <a:p>
            <a:r>
              <a:rPr lang="en-US" i="1" dirty="0"/>
              <a:t>1 – TDIST(2.7735 ,48)</a:t>
            </a:r>
            <a:r>
              <a:rPr lang="en-US" dirty="0"/>
              <a:t> = 0.004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32221-A25B-1A41-9501-1D068F55481D}"/>
              </a:ext>
            </a:extLst>
          </p:cNvPr>
          <p:cNvSpPr txBox="1"/>
          <p:nvPr/>
        </p:nvSpPr>
        <p:spPr>
          <a:xfrm>
            <a:off x="7018732" y="4921956"/>
            <a:ext cx="2637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Smoking/Cancer Example:</a:t>
            </a:r>
          </a:p>
          <a:p>
            <a:endParaRPr lang="en-US" dirty="0"/>
          </a:p>
          <a:p>
            <a:r>
              <a:rPr lang="en-US" i="1" dirty="0"/>
              <a:t>CHIDIST(5.4, 1)</a:t>
            </a:r>
            <a:r>
              <a:rPr lang="en-US" dirty="0"/>
              <a:t> = 0.02 </a:t>
            </a:r>
          </a:p>
        </p:txBody>
      </p:sp>
      <p:sp>
        <p:nvSpPr>
          <p:cNvPr id="16" name="Shape 86">
            <a:extLst>
              <a:ext uri="{FF2B5EF4-FFF2-40B4-BE49-F238E27FC236}">
                <a16:creationId xmlns:a16="http://schemas.microsoft.com/office/drawing/2014/main" id="{12B98701-4BFB-5947-B410-7CD6446266F2}"/>
              </a:ext>
            </a:extLst>
          </p:cNvPr>
          <p:cNvSpPr txBox="1"/>
          <p:nvPr/>
        </p:nvSpPr>
        <p:spPr>
          <a:xfrm>
            <a:off x="807511" y="5916385"/>
            <a:ext cx="8685984" cy="101074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800" dirty="0">
                <a:sym typeface="Consolas"/>
              </a:rPr>
              <a:t>Statistical Tests are Easy! Decide on the statistic you want to use, then figure out area under curve</a:t>
            </a:r>
            <a:endParaRPr sz="2800" dirty="0"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72982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444500" y="695466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accent3"/>
                </a:solidFill>
              </a:rPr>
              <a:t>The items we’re covering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454525" y="1837250"/>
            <a:ext cx="9207300" cy="52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i="0" u="none" strike="noStrike" cap="none" dirty="0">
                <a:latin typeface="Arial"/>
                <a:ea typeface="Arial"/>
                <a:cs typeface="Arial"/>
                <a:sym typeface="Arial"/>
              </a:rPr>
              <a:t>Distributions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i="0" u="none" strike="noStrike" cap="none" dirty="0">
                <a:latin typeface="Arial"/>
                <a:ea typeface="Arial"/>
                <a:cs typeface="Arial"/>
                <a:sym typeface="Arial"/>
              </a:rPr>
              <a:t>Statistical Tests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b="1" dirty="0"/>
              <a:t>Regression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dirty="0"/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dirty="0"/>
              <a:t>Decision (Logic) Trees</a:t>
            </a:r>
            <a:endParaRPr sz="3600" b="0" i="0" u="none" strike="noStrike" cap="none" dirty="0">
              <a:sym typeface="Arial"/>
            </a:endParaRPr>
          </a:p>
        </p:txBody>
      </p:sp>
      <p:sp>
        <p:nvSpPr>
          <p:cNvPr id="9" name="Shape 63">
            <a:extLst>
              <a:ext uri="{FF2B5EF4-FFF2-40B4-BE49-F238E27FC236}">
                <a16:creationId xmlns:a16="http://schemas.microsoft.com/office/drawing/2014/main" id="{40DCF081-FAC5-2541-BD3D-817FA82C84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7017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Fit a line between points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Linear Regression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443C80-C565-0C4A-ADC1-3F22981C6EA2}"/>
              </a:ext>
            </a:extLst>
          </p:cNvPr>
          <p:cNvSpPr/>
          <p:nvPr/>
        </p:nvSpPr>
        <p:spPr>
          <a:xfrm rot="16200000">
            <a:off x="4659990" y="2179860"/>
            <a:ext cx="609153" cy="781755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F8644-81B1-074E-AA4A-D80A49199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9" y="1873954"/>
            <a:ext cx="3681104" cy="3044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ED7013-604C-AE41-AFEA-809AB8112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530" y="1873954"/>
            <a:ext cx="3681104" cy="30449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517ADD-3BB4-434C-B47C-E737702EA53E}"/>
                  </a:ext>
                </a:extLst>
              </p:cNvPr>
              <p:cNvSpPr txBox="1"/>
              <p:nvPr/>
            </p:nvSpPr>
            <p:spPr>
              <a:xfrm>
                <a:off x="844631" y="5235235"/>
                <a:ext cx="42577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𝑀𝑃𝐺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37.285 − .005344 ∗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𝑊𝑒𝑖𝑔h𝑡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517ADD-3BB4-434C-B47C-E737702EA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31" y="5235235"/>
                <a:ext cx="4257704" cy="307777"/>
              </a:xfrm>
              <a:prstGeom prst="rect">
                <a:avLst/>
              </a:prstGeom>
              <a:blipFill>
                <a:blip r:embed="rId5"/>
                <a:stretch>
                  <a:fillRect l="-595" t="-4000" r="-119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625DC6-793F-BA48-AAD2-114B807B2700}"/>
              </a:ext>
            </a:extLst>
          </p:cNvPr>
          <p:cNvCxnSpPr>
            <a:cxnSpLocks/>
          </p:cNvCxnSpPr>
          <p:nvPr/>
        </p:nvCxnSpPr>
        <p:spPr>
          <a:xfrm rot="16200000">
            <a:off x="1907807" y="5971997"/>
            <a:ext cx="548640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9DF2E7E-6694-A141-9BCB-991E0A280BCD}"/>
              </a:ext>
            </a:extLst>
          </p:cNvPr>
          <p:cNvSpPr txBox="1"/>
          <p:nvPr/>
        </p:nvSpPr>
        <p:spPr>
          <a:xfrm>
            <a:off x="532202" y="6317838"/>
            <a:ext cx="2422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“Intercept” (where line crosses if Weight is zero)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90FB4B-F83C-A245-AFAF-B905B9BDB6FE}"/>
              </a:ext>
            </a:extLst>
          </p:cNvPr>
          <p:cNvCxnSpPr>
            <a:cxnSpLocks/>
          </p:cNvCxnSpPr>
          <p:nvPr/>
        </p:nvCxnSpPr>
        <p:spPr>
          <a:xfrm rot="16200000">
            <a:off x="3147249" y="5971996"/>
            <a:ext cx="548640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992FDBD-77AD-034F-97AE-A32A71FE0A83}"/>
              </a:ext>
            </a:extLst>
          </p:cNvPr>
          <p:cNvSpPr txBox="1"/>
          <p:nvPr/>
        </p:nvSpPr>
        <p:spPr>
          <a:xfrm>
            <a:off x="3134291" y="6333707"/>
            <a:ext cx="3326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“Coefficient” (slope or change that every pound of weight affects the MPG)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BDF1E9-D7B8-3242-A0B0-144CB5C0A43A}"/>
              </a:ext>
            </a:extLst>
          </p:cNvPr>
          <p:cNvSpPr txBox="1"/>
          <p:nvPr/>
        </p:nvSpPr>
        <p:spPr>
          <a:xfrm>
            <a:off x="6624968" y="5321307"/>
            <a:ext cx="2973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a car weights 3,000lbs? What would the MPG be?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6276809-0CD8-694B-B259-ABF3173FD37B}"/>
                  </a:ext>
                </a:extLst>
              </p:cNvPr>
              <p:cNvSpPr txBox="1"/>
              <p:nvPr/>
            </p:nvSpPr>
            <p:spPr>
              <a:xfrm>
                <a:off x="6731790" y="5978264"/>
                <a:ext cx="31477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37.285 − .005344 ∗3000=21.25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𝑚𝑝𝑔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6276809-0CD8-694B-B259-ABF3173FD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90" y="5978264"/>
                <a:ext cx="3147785" cy="215444"/>
              </a:xfrm>
              <a:prstGeom prst="rect">
                <a:avLst/>
              </a:prstGeom>
              <a:blipFill>
                <a:blip r:embed="rId6"/>
                <a:stretch>
                  <a:fillRect l="-402" t="-5556" r="-12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Down Arrow 27">
            <a:extLst>
              <a:ext uri="{FF2B5EF4-FFF2-40B4-BE49-F238E27FC236}">
                <a16:creationId xmlns:a16="http://schemas.microsoft.com/office/drawing/2014/main" id="{6D6C86EC-BE29-9D43-9226-647668E2FF33}"/>
              </a:ext>
            </a:extLst>
          </p:cNvPr>
          <p:cNvSpPr/>
          <p:nvPr/>
        </p:nvSpPr>
        <p:spPr>
          <a:xfrm rot="16200000">
            <a:off x="5577976" y="5209001"/>
            <a:ext cx="609153" cy="781755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1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2" grpId="0"/>
      <p:bldP spid="25" grpId="0"/>
      <p:bldP spid="26" grpId="0"/>
      <p:bldP spid="27" grpId="0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It involves more than just fitting a line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Validating Your Regression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D7013-604C-AE41-AFEA-809AB8112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29" y="1848352"/>
            <a:ext cx="4303488" cy="35597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517ADD-3BB4-434C-B47C-E737702EA53E}"/>
                  </a:ext>
                </a:extLst>
              </p:cNvPr>
              <p:cNvSpPr txBox="1"/>
              <p:nvPr/>
            </p:nvSpPr>
            <p:spPr>
              <a:xfrm>
                <a:off x="932268" y="5703379"/>
                <a:ext cx="3837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𝑀𝑃𝐺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37.285 − .005344 ∗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𝑊𝑒𝑖𝑔h𝑡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517ADD-3BB4-434C-B47C-E737702EA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68" y="5703379"/>
                <a:ext cx="3837333" cy="276999"/>
              </a:xfrm>
              <a:prstGeom prst="rect">
                <a:avLst/>
              </a:prstGeom>
              <a:blipFill>
                <a:blip r:embed="rId4"/>
                <a:stretch>
                  <a:fillRect l="-329" r="-98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2DBDF1E9-D7B8-3242-A0B0-144CB5C0A43A}"/>
              </a:ext>
            </a:extLst>
          </p:cNvPr>
          <p:cNvSpPr txBox="1"/>
          <p:nvPr/>
        </p:nvSpPr>
        <p:spPr>
          <a:xfrm>
            <a:off x="5496081" y="1690710"/>
            <a:ext cx="3370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</a:t>
            </a:r>
            <a:r>
              <a:rPr lang="en-US" i="1" dirty="0"/>
              <a:t>Weight</a:t>
            </a:r>
            <a:r>
              <a:rPr lang="en-US" dirty="0"/>
              <a:t> significantly related to </a:t>
            </a:r>
            <a:r>
              <a:rPr lang="en-US" i="1" dirty="0"/>
              <a:t>MPG</a:t>
            </a:r>
            <a:r>
              <a:rPr lang="en-US" dirty="0"/>
              <a:t>? Or is it a fluke?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B8C71B-70C0-9C49-A412-C53916B7B196}"/>
              </a:ext>
            </a:extLst>
          </p:cNvPr>
          <p:cNvSpPr txBox="1"/>
          <p:nvPr/>
        </p:nvSpPr>
        <p:spPr>
          <a:xfrm>
            <a:off x="5496081" y="2273218"/>
            <a:ext cx="33703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Coefficients are distributed based on the T-distribution, so we can do a statistical test on them to see if significant!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435C9D-4C52-4547-B3FF-CCC12871567C}"/>
                  </a:ext>
                </a:extLst>
              </p:cNvPr>
              <p:cNvSpPr txBox="1"/>
              <p:nvPr/>
            </p:nvSpPr>
            <p:spPr>
              <a:xfrm>
                <a:off x="5686504" y="3229300"/>
                <a:ext cx="31799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=−9.56→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=0.000000000129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435C9D-4C52-4547-B3FF-CCC128715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504" y="3229300"/>
                <a:ext cx="3179909" cy="246221"/>
              </a:xfrm>
              <a:prstGeom prst="rect">
                <a:avLst/>
              </a:prstGeom>
              <a:blipFill>
                <a:blip r:embed="rId5"/>
                <a:stretch>
                  <a:fillRect l="-797" r="-79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15131C4-F101-EE4E-A29C-6AD785BE2E7A}"/>
              </a:ext>
            </a:extLst>
          </p:cNvPr>
          <p:cNvSpPr txBox="1"/>
          <p:nvPr/>
        </p:nvSpPr>
        <p:spPr>
          <a:xfrm>
            <a:off x="5496081" y="3769618"/>
            <a:ext cx="33703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my model is wrong (residual), is it always wrong in the same way (systematic error)?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C7E9AB-852C-EE46-9C76-C5BE2E170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870" y="4585885"/>
            <a:ext cx="3036796" cy="251198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4471E7-C732-1E4B-A7D7-18BA62698D1A}"/>
              </a:ext>
            </a:extLst>
          </p:cNvPr>
          <p:cNvCxnSpPr/>
          <p:nvPr/>
        </p:nvCxnSpPr>
        <p:spPr>
          <a:xfrm>
            <a:off x="5159024" y="1597744"/>
            <a:ext cx="0" cy="548503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ABDCE7-1B39-DA44-9512-78F177AB8F22}"/>
              </a:ext>
            </a:extLst>
          </p:cNvPr>
          <p:cNvCxnSpPr>
            <a:cxnSpLocks/>
          </p:cNvCxnSpPr>
          <p:nvPr/>
        </p:nvCxnSpPr>
        <p:spPr>
          <a:xfrm rot="5400000">
            <a:off x="7276458" y="1768959"/>
            <a:ext cx="0" cy="374904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D3EBD1C-976C-504D-B910-264CD8882624}"/>
                  </a:ext>
                </a:extLst>
              </p:cNvPr>
              <p:cNvSpPr txBox="1"/>
              <p:nvPr/>
            </p:nvSpPr>
            <p:spPr>
              <a:xfrm>
                <a:off x="746301" y="6275626"/>
                <a:ext cx="12393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.7528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D3EBD1C-976C-504D-B910-264CD8882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01" y="6275626"/>
                <a:ext cx="1239378" cy="276999"/>
              </a:xfrm>
              <a:prstGeom prst="rect">
                <a:avLst/>
              </a:prstGeom>
              <a:blipFill>
                <a:blip r:embed="rId7"/>
                <a:stretch>
                  <a:fillRect l="-3061" r="-3061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E2F77C-790B-9743-8779-A6C5A6B63058}"/>
                  </a:ext>
                </a:extLst>
              </p:cNvPr>
              <p:cNvSpPr txBox="1"/>
              <p:nvPr/>
            </p:nvSpPr>
            <p:spPr>
              <a:xfrm>
                <a:off x="2259215" y="6275626"/>
                <a:ext cx="2562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𝑆𝑡𝑎𝑛𝑑𝑎𝑟𝑑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=3.046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E2F77C-790B-9743-8779-A6C5A6B63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215" y="6275626"/>
                <a:ext cx="2562753" cy="276999"/>
              </a:xfrm>
              <a:prstGeom prst="rect">
                <a:avLst/>
              </a:prstGeom>
              <a:blipFill>
                <a:blip r:embed="rId8"/>
                <a:stretch>
                  <a:fillRect l="-1478" r="-985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0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6" grpId="0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444500" y="695466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accent3"/>
                </a:solidFill>
              </a:rPr>
              <a:t>The items we’re covering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454525" y="1837250"/>
            <a:ext cx="9207300" cy="52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i="0" u="none" strike="noStrike" cap="none" dirty="0">
                <a:latin typeface="Arial"/>
                <a:ea typeface="Arial"/>
                <a:cs typeface="Arial"/>
                <a:sym typeface="Arial"/>
              </a:rPr>
              <a:t>Distributions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b="0" i="0" u="none" strike="noStrike" cap="none" dirty="0">
                <a:latin typeface="Arial"/>
                <a:ea typeface="Arial"/>
                <a:cs typeface="Arial"/>
                <a:sym typeface="Arial"/>
              </a:rPr>
              <a:t>Statistical Tests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dirty="0"/>
              <a:t>Regression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dirty="0"/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b="1" dirty="0"/>
              <a:t>Decision (Logic) Trees</a:t>
            </a:r>
            <a:endParaRPr sz="3600" b="1" i="0" u="none" strike="noStrike" cap="none" dirty="0">
              <a:sym typeface="Arial"/>
            </a:endParaRPr>
          </a:p>
        </p:txBody>
      </p:sp>
      <p:sp>
        <p:nvSpPr>
          <p:cNvPr id="9" name="Shape 63">
            <a:extLst>
              <a:ext uri="{FF2B5EF4-FFF2-40B4-BE49-F238E27FC236}">
                <a16:creationId xmlns:a16="http://schemas.microsoft.com/office/drawing/2014/main" id="{40DCF081-FAC5-2541-BD3D-817FA82C84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5074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Wikipedia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444500" y="1950866"/>
            <a:ext cx="5506008" cy="26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 you some statistics basics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endParaRPr lang="en-US" sz="2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Introduce the core DA concepts, 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2400" dirty="0"/>
              <a:t>     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slower &amp; more background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 any questions/concerns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body" idx="3"/>
          </p:nvPr>
        </p:nvSpPr>
        <p:spPr>
          <a:xfrm>
            <a:off x="444500" y="695466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55">
            <a:extLst>
              <a:ext uri="{FF2B5EF4-FFF2-40B4-BE49-F238E27FC236}">
                <a16:creationId xmlns:a16="http://schemas.microsoft.com/office/drawing/2014/main" id="{D7658E1F-4F6B-204C-9D09-AF977979E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accent3"/>
                </a:solidFill>
              </a:rPr>
              <a:t>What do we hope to accomplish?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2" name="Shape 63">
            <a:extLst>
              <a:ext uri="{FF2B5EF4-FFF2-40B4-BE49-F238E27FC236}">
                <a16:creationId xmlns:a16="http://schemas.microsoft.com/office/drawing/2014/main" id="{3D316559-760A-C340-8B49-27269320853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tx1"/>
                </a:solidFill>
              </a:rPr>
              <a:t>The Purpose or Goal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B24638-E01D-8C49-B3C6-C0B9338AF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667" y="1788949"/>
            <a:ext cx="2668811" cy="2611876"/>
          </a:xfrm>
          <a:prstGeom prst="rect">
            <a:avLst/>
          </a:prstGeom>
        </p:spPr>
      </p:pic>
      <p:sp>
        <p:nvSpPr>
          <p:cNvPr id="8" name="Shape 86">
            <a:extLst>
              <a:ext uri="{FF2B5EF4-FFF2-40B4-BE49-F238E27FC236}">
                <a16:creationId xmlns:a16="http://schemas.microsoft.com/office/drawing/2014/main" id="{9B069B20-136C-CF46-8240-3CCD139E88DF}"/>
              </a:ext>
            </a:extLst>
          </p:cNvPr>
          <p:cNvSpPr txBox="1"/>
          <p:nvPr/>
        </p:nvSpPr>
        <p:spPr>
          <a:xfrm>
            <a:off x="812800" y="5048879"/>
            <a:ext cx="7909678" cy="1061155"/>
          </a:xfrm>
          <a:prstGeom prst="rect">
            <a:avLst/>
          </a:prstGeom>
          <a:solidFill>
            <a:srgbClr val="FFFD7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800" dirty="0">
                <a:sym typeface="Consolas"/>
              </a:rPr>
              <a:t>We are not here to give you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800" dirty="0">
                <a:sym typeface="Consolas"/>
              </a:rPr>
              <a:t>“the answers” to the DA courses!</a:t>
            </a:r>
            <a:endParaRPr sz="2800" dirty="0"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Using a Decision (Logic) Tree to assess the possibilities</a:t>
            </a: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Modeling Real-Life Outcomes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A18CE4D-DA32-C34B-B135-A4B60EE70382}"/>
              </a:ext>
            </a:extLst>
          </p:cNvPr>
          <p:cNvSpPr/>
          <p:nvPr/>
        </p:nvSpPr>
        <p:spPr>
          <a:xfrm>
            <a:off x="698495" y="4184355"/>
            <a:ext cx="1280160" cy="906786"/>
          </a:xfrm>
          <a:custGeom>
            <a:avLst/>
            <a:gdLst>
              <a:gd name="connsiteX0" fmla="*/ 0 w 1769773"/>
              <a:gd name="connsiteY0" fmla="*/ 0 h 539780"/>
              <a:gd name="connsiteX1" fmla="*/ 1769773 w 1769773"/>
              <a:gd name="connsiteY1" fmla="*/ 0 h 539780"/>
              <a:gd name="connsiteX2" fmla="*/ 1769773 w 1769773"/>
              <a:gd name="connsiteY2" fmla="*/ 539780 h 539780"/>
              <a:gd name="connsiteX3" fmla="*/ 0 w 1769773"/>
              <a:gd name="connsiteY3" fmla="*/ 539780 h 539780"/>
              <a:gd name="connsiteX4" fmla="*/ 0 w 1769773"/>
              <a:gd name="connsiteY4" fmla="*/ 0 h 53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73" h="539780">
                <a:moveTo>
                  <a:pt x="0" y="0"/>
                </a:moveTo>
                <a:lnTo>
                  <a:pt x="1769773" y="0"/>
                </a:lnTo>
                <a:lnTo>
                  <a:pt x="1769773" y="539780"/>
                </a:lnTo>
                <a:lnTo>
                  <a:pt x="0" y="539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Dinner Calories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A6F2C005-3C9A-344A-AC62-0E59F792DC8E}"/>
              </a:ext>
            </a:extLst>
          </p:cNvPr>
          <p:cNvSpPr/>
          <p:nvPr/>
        </p:nvSpPr>
        <p:spPr>
          <a:xfrm>
            <a:off x="2399465" y="3318552"/>
            <a:ext cx="1188720" cy="539780"/>
          </a:xfrm>
          <a:custGeom>
            <a:avLst/>
            <a:gdLst>
              <a:gd name="connsiteX0" fmla="*/ 0 w 1769773"/>
              <a:gd name="connsiteY0" fmla="*/ 0 h 539780"/>
              <a:gd name="connsiteX1" fmla="*/ 1769773 w 1769773"/>
              <a:gd name="connsiteY1" fmla="*/ 0 h 539780"/>
              <a:gd name="connsiteX2" fmla="*/ 1769773 w 1769773"/>
              <a:gd name="connsiteY2" fmla="*/ 539780 h 539780"/>
              <a:gd name="connsiteX3" fmla="*/ 0 w 1769773"/>
              <a:gd name="connsiteY3" fmla="*/ 539780 h 539780"/>
              <a:gd name="connsiteX4" fmla="*/ 0 w 1769773"/>
              <a:gd name="connsiteY4" fmla="*/ 0 h 53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73" h="539780">
                <a:moveTo>
                  <a:pt x="0" y="0"/>
                </a:moveTo>
                <a:lnTo>
                  <a:pt x="1769773" y="0"/>
                </a:lnTo>
                <a:lnTo>
                  <a:pt x="1769773" y="539780"/>
                </a:lnTo>
                <a:lnTo>
                  <a:pt x="0" y="539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Go</a:t>
            </a: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80546B54-B11A-BB40-9E13-8414EF68E2A4}"/>
              </a:ext>
            </a:extLst>
          </p:cNvPr>
          <p:cNvSpPr/>
          <p:nvPr/>
        </p:nvSpPr>
        <p:spPr>
          <a:xfrm>
            <a:off x="3927166" y="2778771"/>
            <a:ext cx="2011680" cy="539780"/>
          </a:xfrm>
          <a:custGeom>
            <a:avLst/>
            <a:gdLst>
              <a:gd name="connsiteX0" fmla="*/ 0 w 1769773"/>
              <a:gd name="connsiteY0" fmla="*/ 0 h 539780"/>
              <a:gd name="connsiteX1" fmla="*/ 1769773 w 1769773"/>
              <a:gd name="connsiteY1" fmla="*/ 0 h 539780"/>
              <a:gd name="connsiteX2" fmla="*/ 1769773 w 1769773"/>
              <a:gd name="connsiteY2" fmla="*/ 539780 h 539780"/>
              <a:gd name="connsiteX3" fmla="*/ 0 w 1769773"/>
              <a:gd name="connsiteY3" fmla="*/ 539780 h 539780"/>
              <a:gd name="connsiteX4" fmla="*/ 0 w 1769773"/>
              <a:gd name="connsiteY4" fmla="*/ 0 h 53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73" h="539780">
                <a:moveTo>
                  <a:pt x="0" y="0"/>
                </a:moveTo>
                <a:lnTo>
                  <a:pt x="1769773" y="0"/>
                </a:lnTo>
                <a:lnTo>
                  <a:pt x="1769773" y="539780"/>
                </a:lnTo>
                <a:lnTo>
                  <a:pt x="0" y="539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Pizza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3246BCF7-8095-1B43-924A-663CBEB4E7E6}"/>
              </a:ext>
            </a:extLst>
          </p:cNvPr>
          <p:cNvSpPr/>
          <p:nvPr/>
        </p:nvSpPr>
        <p:spPr>
          <a:xfrm>
            <a:off x="6296739" y="2304905"/>
            <a:ext cx="1828800" cy="539780"/>
          </a:xfrm>
          <a:custGeom>
            <a:avLst/>
            <a:gdLst>
              <a:gd name="connsiteX0" fmla="*/ 0 w 1769773"/>
              <a:gd name="connsiteY0" fmla="*/ 0 h 539780"/>
              <a:gd name="connsiteX1" fmla="*/ 1769773 w 1769773"/>
              <a:gd name="connsiteY1" fmla="*/ 0 h 539780"/>
              <a:gd name="connsiteX2" fmla="*/ 1769773 w 1769773"/>
              <a:gd name="connsiteY2" fmla="*/ 539780 h 539780"/>
              <a:gd name="connsiteX3" fmla="*/ 0 w 1769773"/>
              <a:gd name="connsiteY3" fmla="*/ 539780 h 539780"/>
              <a:gd name="connsiteX4" fmla="*/ 0 w 1769773"/>
              <a:gd name="connsiteY4" fmla="*/ 0 h 53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73" h="539780">
                <a:moveTo>
                  <a:pt x="0" y="0"/>
                </a:moveTo>
                <a:lnTo>
                  <a:pt x="1769773" y="0"/>
                </a:lnTo>
                <a:lnTo>
                  <a:pt x="1769773" y="539780"/>
                </a:lnTo>
                <a:lnTo>
                  <a:pt x="0" y="539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Good Pizza</a:t>
            </a: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42B041E-5F2B-A74A-8151-1D2EFB1E974C}"/>
              </a:ext>
            </a:extLst>
          </p:cNvPr>
          <p:cNvSpPr/>
          <p:nvPr/>
        </p:nvSpPr>
        <p:spPr>
          <a:xfrm>
            <a:off x="6296739" y="3236417"/>
            <a:ext cx="1828800" cy="539780"/>
          </a:xfrm>
          <a:custGeom>
            <a:avLst/>
            <a:gdLst>
              <a:gd name="connsiteX0" fmla="*/ 0 w 1769773"/>
              <a:gd name="connsiteY0" fmla="*/ 0 h 539780"/>
              <a:gd name="connsiteX1" fmla="*/ 1769773 w 1769773"/>
              <a:gd name="connsiteY1" fmla="*/ 0 h 539780"/>
              <a:gd name="connsiteX2" fmla="*/ 1769773 w 1769773"/>
              <a:gd name="connsiteY2" fmla="*/ 539780 h 539780"/>
              <a:gd name="connsiteX3" fmla="*/ 0 w 1769773"/>
              <a:gd name="connsiteY3" fmla="*/ 539780 h 539780"/>
              <a:gd name="connsiteX4" fmla="*/ 0 w 1769773"/>
              <a:gd name="connsiteY4" fmla="*/ 0 h 53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73" h="539780">
                <a:moveTo>
                  <a:pt x="0" y="0"/>
                </a:moveTo>
                <a:lnTo>
                  <a:pt x="1769773" y="0"/>
                </a:lnTo>
                <a:lnTo>
                  <a:pt x="1769773" y="539780"/>
                </a:lnTo>
                <a:lnTo>
                  <a:pt x="0" y="539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Bad Pizza</a:t>
            </a:r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A269EE6A-C5D2-CA44-AC15-0307DB98DA2A}"/>
              </a:ext>
            </a:extLst>
          </p:cNvPr>
          <p:cNvSpPr/>
          <p:nvPr/>
        </p:nvSpPr>
        <p:spPr>
          <a:xfrm>
            <a:off x="3927166" y="4196981"/>
            <a:ext cx="2011680" cy="539780"/>
          </a:xfrm>
          <a:custGeom>
            <a:avLst/>
            <a:gdLst>
              <a:gd name="connsiteX0" fmla="*/ 0 w 1769773"/>
              <a:gd name="connsiteY0" fmla="*/ 0 h 539780"/>
              <a:gd name="connsiteX1" fmla="*/ 1769773 w 1769773"/>
              <a:gd name="connsiteY1" fmla="*/ 0 h 539780"/>
              <a:gd name="connsiteX2" fmla="*/ 1769773 w 1769773"/>
              <a:gd name="connsiteY2" fmla="*/ 539780 h 539780"/>
              <a:gd name="connsiteX3" fmla="*/ 0 w 1769773"/>
              <a:gd name="connsiteY3" fmla="*/ 539780 h 539780"/>
              <a:gd name="connsiteX4" fmla="*/ 0 w 1769773"/>
              <a:gd name="connsiteY4" fmla="*/ 0 h 53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73" h="539780">
                <a:moveTo>
                  <a:pt x="0" y="0"/>
                </a:moveTo>
                <a:lnTo>
                  <a:pt x="1769773" y="0"/>
                </a:lnTo>
                <a:lnTo>
                  <a:pt x="1769773" y="539780"/>
                </a:lnTo>
                <a:lnTo>
                  <a:pt x="0" y="539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Sandwiches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9D2F77D-03EC-814A-A058-5901A0080AC0}"/>
              </a:ext>
            </a:extLst>
          </p:cNvPr>
          <p:cNvSpPr/>
          <p:nvPr/>
        </p:nvSpPr>
        <p:spPr>
          <a:xfrm>
            <a:off x="2399465" y="5586138"/>
            <a:ext cx="1188720" cy="593758"/>
          </a:xfrm>
          <a:custGeom>
            <a:avLst/>
            <a:gdLst>
              <a:gd name="connsiteX0" fmla="*/ 0 w 1946750"/>
              <a:gd name="connsiteY0" fmla="*/ 0 h 593758"/>
              <a:gd name="connsiteX1" fmla="*/ 1946750 w 1946750"/>
              <a:gd name="connsiteY1" fmla="*/ 0 h 593758"/>
              <a:gd name="connsiteX2" fmla="*/ 1946750 w 1946750"/>
              <a:gd name="connsiteY2" fmla="*/ 593758 h 593758"/>
              <a:gd name="connsiteX3" fmla="*/ 0 w 1946750"/>
              <a:gd name="connsiteY3" fmla="*/ 593758 h 593758"/>
              <a:gd name="connsiteX4" fmla="*/ 0 w 1946750"/>
              <a:gd name="connsiteY4" fmla="*/ 0 h 59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50" h="593758">
                <a:moveTo>
                  <a:pt x="0" y="0"/>
                </a:moveTo>
                <a:lnTo>
                  <a:pt x="1946750" y="0"/>
                </a:lnTo>
                <a:lnTo>
                  <a:pt x="1946750" y="593758"/>
                </a:lnTo>
                <a:lnTo>
                  <a:pt x="0" y="5937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Not Go</a:t>
            </a: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9F2D6A05-5E41-2C43-82E8-5D5D1BE5FF46}"/>
              </a:ext>
            </a:extLst>
          </p:cNvPr>
          <p:cNvSpPr/>
          <p:nvPr/>
        </p:nvSpPr>
        <p:spPr>
          <a:xfrm>
            <a:off x="3961033" y="5233185"/>
            <a:ext cx="2011680" cy="539780"/>
          </a:xfrm>
          <a:custGeom>
            <a:avLst/>
            <a:gdLst>
              <a:gd name="connsiteX0" fmla="*/ 0 w 1769773"/>
              <a:gd name="connsiteY0" fmla="*/ 0 h 539780"/>
              <a:gd name="connsiteX1" fmla="*/ 1769773 w 1769773"/>
              <a:gd name="connsiteY1" fmla="*/ 0 h 539780"/>
              <a:gd name="connsiteX2" fmla="*/ 1769773 w 1769773"/>
              <a:gd name="connsiteY2" fmla="*/ 539780 h 539780"/>
              <a:gd name="connsiteX3" fmla="*/ 0 w 1769773"/>
              <a:gd name="connsiteY3" fmla="*/ 539780 h 539780"/>
              <a:gd name="connsiteX4" fmla="*/ 0 w 1769773"/>
              <a:gd name="connsiteY4" fmla="*/ 0 h 53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73" h="539780">
                <a:moveTo>
                  <a:pt x="0" y="0"/>
                </a:moveTo>
                <a:lnTo>
                  <a:pt x="1769773" y="0"/>
                </a:lnTo>
                <a:lnTo>
                  <a:pt x="1769773" y="539780"/>
                </a:lnTo>
                <a:lnTo>
                  <a:pt x="0" y="539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Cook</a:t>
            </a: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213623E7-3BDF-0F4D-BCE4-6389FA584F13}"/>
              </a:ext>
            </a:extLst>
          </p:cNvPr>
          <p:cNvSpPr/>
          <p:nvPr/>
        </p:nvSpPr>
        <p:spPr>
          <a:xfrm>
            <a:off x="3961033" y="6222499"/>
            <a:ext cx="2011680" cy="539780"/>
          </a:xfrm>
          <a:custGeom>
            <a:avLst/>
            <a:gdLst>
              <a:gd name="connsiteX0" fmla="*/ 0 w 1769773"/>
              <a:gd name="connsiteY0" fmla="*/ 0 h 539780"/>
              <a:gd name="connsiteX1" fmla="*/ 1769773 w 1769773"/>
              <a:gd name="connsiteY1" fmla="*/ 0 h 539780"/>
              <a:gd name="connsiteX2" fmla="*/ 1769773 w 1769773"/>
              <a:gd name="connsiteY2" fmla="*/ 539780 h 539780"/>
              <a:gd name="connsiteX3" fmla="*/ 0 w 1769773"/>
              <a:gd name="connsiteY3" fmla="*/ 539780 h 539780"/>
              <a:gd name="connsiteX4" fmla="*/ 0 w 1769773"/>
              <a:gd name="connsiteY4" fmla="*/ 0 h 53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73" h="539780">
                <a:moveTo>
                  <a:pt x="0" y="0"/>
                </a:moveTo>
                <a:lnTo>
                  <a:pt x="1769773" y="0"/>
                </a:lnTo>
                <a:lnTo>
                  <a:pt x="1769773" y="539780"/>
                </a:lnTo>
                <a:lnTo>
                  <a:pt x="0" y="539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Eat Out</a:t>
            </a:r>
          </a:p>
        </p:txBody>
      </p:sp>
      <p:sp>
        <p:nvSpPr>
          <p:cNvPr id="52" name="Left Bracket 51">
            <a:extLst>
              <a:ext uri="{FF2B5EF4-FFF2-40B4-BE49-F238E27FC236}">
                <a16:creationId xmlns:a16="http://schemas.microsoft.com/office/drawing/2014/main" id="{9C6F8B62-1AC1-F54C-A00D-B444A7119C85}"/>
              </a:ext>
            </a:extLst>
          </p:cNvPr>
          <p:cNvSpPr/>
          <p:nvPr/>
        </p:nvSpPr>
        <p:spPr>
          <a:xfrm>
            <a:off x="2227537" y="3588442"/>
            <a:ext cx="171928" cy="2233207"/>
          </a:xfrm>
          <a:prstGeom prst="leftBracket">
            <a:avLst/>
          </a:prstGeom>
          <a:noFill/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5E95B3-EC46-2A46-8FE2-56E924D454F3}"/>
              </a:ext>
            </a:extLst>
          </p:cNvPr>
          <p:cNvCxnSpPr>
            <a:cxnSpLocks/>
          </p:cNvCxnSpPr>
          <p:nvPr/>
        </p:nvCxnSpPr>
        <p:spPr>
          <a:xfrm>
            <a:off x="1967892" y="4640679"/>
            <a:ext cx="25964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B4418A3-8CB6-4C44-848C-4A9D3EE6760A}"/>
              </a:ext>
            </a:extLst>
          </p:cNvPr>
          <p:cNvSpPr txBox="1"/>
          <p:nvPr/>
        </p:nvSpPr>
        <p:spPr>
          <a:xfrm>
            <a:off x="4312661" y="3343149"/>
            <a:ext cx="153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Prob</a:t>
            </a:r>
            <a:r>
              <a:rPr lang="en-US" dirty="0"/>
              <a:t> = 70%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C826BA1-E546-4F48-883E-21E2BD4947F1}"/>
              </a:ext>
            </a:extLst>
          </p:cNvPr>
          <p:cNvSpPr txBox="1"/>
          <p:nvPr/>
        </p:nvSpPr>
        <p:spPr>
          <a:xfrm>
            <a:off x="4199228" y="4722357"/>
            <a:ext cx="153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Prob</a:t>
            </a:r>
            <a:r>
              <a:rPr lang="en-US" dirty="0"/>
              <a:t> = 30%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A31EE6-FA9E-204A-A530-4D1CEC735A98}"/>
              </a:ext>
            </a:extLst>
          </p:cNvPr>
          <p:cNvSpPr txBox="1"/>
          <p:nvPr/>
        </p:nvSpPr>
        <p:spPr>
          <a:xfrm>
            <a:off x="4165362" y="5765939"/>
            <a:ext cx="153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Prob</a:t>
            </a:r>
            <a:r>
              <a:rPr lang="en-US" dirty="0"/>
              <a:t> = 5%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7B3B57-C91E-7F48-AB43-340BB6A02E9F}"/>
              </a:ext>
            </a:extLst>
          </p:cNvPr>
          <p:cNvSpPr txBox="1"/>
          <p:nvPr/>
        </p:nvSpPr>
        <p:spPr>
          <a:xfrm>
            <a:off x="2265106" y="6160306"/>
            <a:ext cx="153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Prob</a:t>
            </a:r>
            <a:r>
              <a:rPr lang="en-US" dirty="0"/>
              <a:t> = 20%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463DBDD-D45E-3845-8719-A34EBE8744A9}"/>
              </a:ext>
            </a:extLst>
          </p:cNvPr>
          <p:cNvSpPr txBox="1"/>
          <p:nvPr/>
        </p:nvSpPr>
        <p:spPr>
          <a:xfrm>
            <a:off x="4199228" y="6762279"/>
            <a:ext cx="153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Prob</a:t>
            </a:r>
            <a:r>
              <a:rPr lang="en-US" dirty="0"/>
              <a:t> = 95%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482F6B-2934-1042-8256-A18E0F3133AB}"/>
              </a:ext>
            </a:extLst>
          </p:cNvPr>
          <p:cNvSpPr txBox="1"/>
          <p:nvPr/>
        </p:nvSpPr>
        <p:spPr>
          <a:xfrm>
            <a:off x="2265106" y="3907721"/>
            <a:ext cx="153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Prob</a:t>
            </a:r>
            <a:r>
              <a:rPr lang="en-US" dirty="0"/>
              <a:t> = 80%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DA439B-5F99-9B4E-AD3A-0B69CF94CEE8}"/>
              </a:ext>
            </a:extLst>
          </p:cNvPr>
          <p:cNvSpPr txBox="1"/>
          <p:nvPr/>
        </p:nvSpPr>
        <p:spPr>
          <a:xfrm>
            <a:off x="6397615" y="2820283"/>
            <a:ext cx="153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Prob</a:t>
            </a:r>
            <a:r>
              <a:rPr lang="en-US" dirty="0"/>
              <a:t> = 25%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0AA431-1A91-1341-9E24-A039E73C8511}"/>
              </a:ext>
            </a:extLst>
          </p:cNvPr>
          <p:cNvSpPr txBox="1"/>
          <p:nvPr/>
        </p:nvSpPr>
        <p:spPr>
          <a:xfrm>
            <a:off x="6443494" y="3770452"/>
            <a:ext cx="153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Prob</a:t>
            </a:r>
            <a:r>
              <a:rPr lang="en-US" dirty="0"/>
              <a:t> = 75%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60A836-43DD-1749-BB1C-DD466FDFD115}"/>
              </a:ext>
            </a:extLst>
          </p:cNvPr>
          <p:cNvSpPr txBox="1"/>
          <p:nvPr/>
        </p:nvSpPr>
        <p:spPr>
          <a:xfrm>
            <a:off x="7985350" y="2284932"/>
            <a:ext cx="153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900 </a:t>
            </a:r>
            <a:r>
              <a:rPr lang="en-US" b="1" dirty="0" err="1"/>
              <a:t>cals</a:t>
            </a:r>
            <a:endParaRPr lang="en-US" b="1" dirty="0"/>
          </a:p>
          <a:p>
            <a:pPr algn="ctr"/>
            <a:r>
              <a:rPr lang="en-US" b="1" dirty="0" err="1"/>
              <a:t>Prob</a:t>
            </a:r>
            <a:r>
              <a:rPr lang="en-US" b="1" dirty="0"/>
              <a:t> = 14%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904E435-4FD7-D84B-B38D-C4B4A1243A06}"/>
              </a:ext>
            </a:extLst>
          </p:cNvPr>
          <p:cNvSpPr txBox="1"/>
          <p:nvPr/>
        </p:nvSpPr>
        <p:spPr>
          <a:xfrm>
            <a:off x="7972243" y="3244697"/>
            <a:ext cx="153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600 </a:t>
            </a:r>
            <a:r>
              <a:rPr lang="en-US" b="1" dirty="0" err="1"/>
              <a:t>cals</a:t>
            </a:r>
            <a:endParaRPr lang="en-US" b="1" dirty="0"/>
          </a:p>
          <a:p>
            <a:pPr algn="ctr"/>
            <a:r>
              <a:rPr lang="en-US" b="1" dirty="0" err="1"/>
              <a:t>Prob</a:t>
            </a:r>
            <a:r>
              <a:rPr lang="en-US" b="1" dirty="0"/>
              <a:t> = 42%</a:t>
            </a:r>
          </a:p>
        </p:txBody>
      </p:sp>
      <p:sp>
        <p:nvSpPr>
          <p:cNvPr id="71" name="Left Bracket 70">
            <a:extLst>
              <a:ext uri="{FF2B5EF4-FFF2-40B4-BE49-F238E27FC236}">
                <a16:creationId xmlns:a16="http://schemas.microsoft.com/office/drawing/2014/main" id="{F69B46A8-647A-FA41-96B2-D7456525B77D}"/>
              </a:ext>
            </a:extLst>
          </p:cNvPr>
          <p:cNvSpPr/>
          <p:nvPr/>
        </p:nvSpPr>
        <p:spPr>
          <a:xfrm>
            <a:off x="3789291" y="3067375"/>
            <a:ext cx="146245" cy="1385909"/>
          </a:xfrm>
          <a:prstGeom prst="leftBracket">
            <a:avLst/>
          </a:prstGeom>
          <a:noFill/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B20FFD7-F5BC-3949-B9EC-FB0F4CEA23CD}"/>
              </a:ext>
            </a:extLst>
          </p:cNvPr>
          <p:cNvCxnSpPr>
            <a:cxnSpLocks/>
          </p:cNvCxnSpPr>
          <p:nvPr/>
        </p:nvCxnSpPr>
        <p:spPr>
          <a:xfrm>
            <a:off x="3563513" y="3586550"/>
            <a:ext cx="225268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Left Bracket 74">
            <a:extLst>
              <a:ext uri="{FF2B5EF4-FFF2-40B4-BE49-F238E27FC236}">
                <a16:creationId xmlns:a16="http://schemas.microsoft.com/office/drawing/2014/main" id="{F7D4826D-5EB5-7840-AE2B-5A49763699BD}"/>
              </a:ext>
            </a:extLst>
          </p:cNvPr>
          <p:cNvSpPr/>
          <p:nvPr/>
        </p:nvSpPr>
        <p:spPr>
          <a:xfrm>
            <a:off x="3820997" y="5499070"/>
            <a:ext cx="172113" cy="969013"/>
          </a:xfrm>
          <a:prstGeom prst="leftBracket">
            <a:avLst/>
          </a:prstGeom>
          <a:noFill/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B56110-566A-CD4A-8B01-32E58236BD77}"/>
              </a:ext>
            </a:extLst>
          </p:cNvPr>
          <p:cNvCxnSpPr>
            <a:cxnSpLocks/>
          </p:cNvCxnSpPr>
          <p:nvPr/>
        </p:nvCxnSpPr>
        <p:spPr>
          <a:xfrm>
            <a:off x="3563513" y="5924210"/>
            <a:ext cx="225268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Left Bracket 76">
            <a:extLst>
              <a:ext uri="{FF2B5EF4-FFF2-40B4-BE49-F238E27FC236}">
                <a16:creationId xmlns:a16="http://schemas.microsoft.com/office/drawing/2014/main" id="{B9ADB900-F196-7046-B259-F12309E980B4}"/>
              </a:ext>
            </a:extLst>
          </p:cNvPr>
          <p:cNvSpPr/>
          <p:nvPr/>
        </p:nvSpPr>
        <p:spPr>
          <a:xfrm>
            <a:off x="6147574" y="2599611"/>
            <a:ext cx="168397" cy="892475"/>
          </a:xfrm>
          <a:prstGeom prst="leftBracket">
            <a:avLst/>
          </a:prstGeom>
          <a:noFill/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D260D7D-4B9A-8D40-8A05-8BF0DF15D792}"/>
              </a:ext>
            </a:extLst>
          </p:cNvPr>
          <p:cNvCxnSpPr>
            <a:cxnSpLocks/>
          </p:cNvCxnSpPr>
          <p:nvPr/>
        </p:nvCxnSpPr>
        <p:spPr>
          <a:xfrm>
            <a:off x="5922306" y="3067375"/>
            <a:ext cx="225268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37C53F3-148F-4B4A-A6D0-0DECB7237450}"/>
              </a:ext>
            </a:extLst>
          </p:cNvPr>
          <p:cNvSpPr txBox="1"/>
          <p:nvPr/>
        </p:nvSpPr>
        <p:spPr>
          <a:xfrm>
            <a:off x="5823233" y="4219655"/>
            <a:ext cx="153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 </a:t>
            </a:r>
            <a:r>
              <a:rPr lang="en-US" b="1" dirty="0" err="1"/>
              <a:t>cals</a:t>
            </a:r>
            <a:endParaRPr lang="en-US" b="1" dirty="0"/>
          </a:p>
          <a:p>
            <a:pPr algn="ctr"/>
            <a:r>
              <a:rPr lang="en-US" b="1" dirty="0" err="1"/>
              <a:t>Prob</a:t>
            </a:r>
            <a:r>
              <a:rPr lang="en-US" b="1" dirty="0"/>
              <a:t> = 24%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CFCE977-248E-3A40-931A-ED30EBD9F087}"/>
              </a:ext>
            </a:extLst>
          </p:cNvPr>
          <p:cNvSpPr txBox="1"/>
          <p:nvPr/>
        </p:nvSpPr>
        <p:spPr>
          <a:xfrm>
            <a:off x="5823233" y="5241465"/>
            <a:ext cx="153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 </a:t>
            </a:r>
            <a:r>
              <a:rPr lang="en-US" b="1" dirty="0" err="1"/>
              <a:t>cals</a:t>
            </a:r>
            <a:endParaRPr lang="en-US" b="1" dirty="0"/>
          </a:p>
          <a:p>
            <a:pPr algn="ctr"/>
            <a:r>
              <a:rPr lang="en-US" b="1" dirty="0" err="1"/>
              <a:t>Prob</a:t>
            </a:r>
            <a:r>
              <a:rPr lang="en-US" b="1" dirty="0"/>
              <a:t> = 1%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AE6B5C3-C5BB-9645-A68E-69588F0BCABA}"/>
              </a:ext>
            </a:extLst>
          </p:cNvPr>
          <p:cNvSpPr txBox="1"/>
          <p:nvPr/>
        </p:nvSpPr>
        <p:spPr>
          <a:xfrm>
            <a:off x="5823233" y="6239059"/>
            <a:ext cx="153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800 </a:t>
            </a:r>
            <a:r>
              <a:rPr lang="en-US" b="1" dirty="0" err="1"/>
              <a:t>cals</a:t>
            </a:r>
            <a:endParaRPr lang="en-US" b="1" dirty="0"/>
          </a:p>
          <a:p>
            <a:pPr algn="ctr"/>
            <a:r>
              <a:rPr lang="en-US" b="1" dirty="0" err="1"/>
              <a:t>Prob</a:t>
            </a:r>
            <a:r>
              <a:rPr lang="en-US" b="1" dirty="0"/>
              <a:t> = 19%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F265F82-85B1-B44A-87D1-DDBB4F070D3D}"/>
              </a:ext>
            </a:extLst>
          </p:cNvPr>
          <p:cNvGrpSpPr/>
          <p:nvPr/>
        </p:nvGrpSpPr>
        <p:grpSpPr>
          <a:xfrm>
            <a:off x="1144845" y="1700236"/>
            <a:ext cx="7577404" cy="474665"/>
            <a:chOff x="1680272" y="2672165"/>
            <a:chExt cx="8803233" cy="1354343"/>
          </a:xfrm>
        </p:grpSpPr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95AFF57C-8FE0-2841-AF14-DA8B168DC96E}"/>
                </a:ext>
              </a:extLst>
            </p:cNvPr>
            <p:cNvSpPr/>
            <p:nvPr/>
          </p:nvSpPr>
          <p:spPr>
            <a:xfrm>
              <a:off x="1680272" y="2672165"/>
              <a:ext cx="3385859" cy="1354343"/>
            </a:xfrm>
            <a:custGeom>
              <a:avLst/>
              <a:gdLst>
                <a:gd name="connsiteX0" fmla="*/ 0 w 3385859"/>
                <a:gd name="connsiteY0" fmla="*/ 0 h 1354343"/>
                <a:gd name="connsiteX1" fmla="*/ 2708688 w 3385859"/>
                <a:gd name="connsiteY1" fmla="*/ 0 h 1354343"/>
                <a:gd name="connsiteX2" fmla="*/ 3385859 w 3385859"/>
                <a:gd name="connsiteY2" fmla="*/ 677172 h 1354343"/>
                <a:gd name="connsiteX3" fmla="*/ 2708688 w 3385859"/>
                <a:gd name="connsiteY3" fmla="*/ 1354343 h 1354343"/>
                <a:gd name="connsiteX4" fmla="*/ 0 w 3385859"/>
                <a:gd name="connsiteY4" fmla="*/ 1354343 h 1354343"/>
                <a:gd name="connsiteX5" fmla="*/ 0 w 3385859"/>
                <a:gd name="connsiteY5" fmla="*/ 0 h 135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5859" h="1354343">
                  <a:moveTo>
                    <a:pt x="0" y="0"/>
                  </a:moveTo>
                  <a:lnTo>
                    <a:pt x="2708688" y="0"/>
                  </a:lnTo>
                  <a:lnTo>
                    <a:pt x="3385859" y="677172"/>
                  </a:lnTo>
                  <a:lnTo>
                    <a:pt x="2708688" y="1354343"/>
                  </a:lnTo>
                  <a:lnTo>
                    <a:pt x="0" y="13543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4028" tIns="112014" rIns="394593" bIns="112014" numCol="1" spcCol="1270" anchor="ctr" anchorCtr="0">
              <a:noAutofit/>
            </a:bodyPr>
            <a:lstStyle/>
            <a:p>
              <a:pPr marL="0" lvl="0" indent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Club Meeting?</a:t>
              </a: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534055EC-FEF2-CC4F-9F7C-416E3309D13B}"/>
                </a:ext>
              </a:extLst>
            </p:cNvPr>
            <p:cNvSpPr/>
            <p:nvPr/>
          </p:nvSpPr>
          <p:spPr>
            <a:xfrm>
              <a:off x="4388959" y="2672165"/>
              <a:ext cx="3385859" cy="1354343"/>
            </a:xfrm>
            <a:custGeom>
              <a:avLst/>
              <a:gdLst>
                <a:gd name="connsiteX0" fmla="*/ 0 w 3385859"/>
                <a:gd name="connsiteY0" fmla="*/ 0 h 1354343"/>
                <a:gd name="connsiteX1" fmla="*/ 2708688 w 3385859"/>
                <a:gd name="connsiteY1" fmla="*/ 0 h 1354343"/>
                <a:gd name="connsiteX2" fmla="*/ 3385859 w 3385859"/>
                <a:gd name="connsiteY2" fmla="*/ 677172 h 1354343"/>
                <a:gd name="connsiteX3" fmla="*/ 2708688 w 3385859"/>
                <a:gd name="connsiteY3" fmla="*/ 1354343 h 1354343"/>
                <a:gd name="connsiteX4" fmla="*/ 0 w 3385859"/>
                <a:gd name="connsiteY4" fmla="*/ 1354343 h 1354343"/>
                <a:gd name="connsiteX5" fmla="*/ 677172 w 3385859"/>
                <a:gd name="connsiteY5" fmla="*/ 677172 h 1354343"/>
                <a:gd name="connsiteX6" fmla="*/ 0 w 3385859"/>
                <a:gd name="connsiteY6" fmla="*/ 0 h 135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5859" h="1354343">
                  <a:moveTo>
                    <a:pt x="0" y="0"/>
                  </a:moveTo>
                  <a:lnTo>
                    <a:pt x="2708688" y="0"/>
                  </a:lnTo>
                  <a:lnTo>
                    <a:pt x="3385859" y="677172"/>
                  </a:lnTo>
                  <a:lnTo>
                    <a:pt x="2708688" y="1354343"/>
                  </a:lnTo>
                  <a:lnTo>
                    <a:pt x="0" y="1354343"/>
                  </a:lnTo>
                  <a:lnTo>
                    <a:pt x="677172" y="67717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80000"/>
                <a:hueOff val="-85612"/>
                <a:satOff val="9135"/>
                <a:lumOff val="8952"/>
                <a:alphaOff val="0"/>
              </a:schemeClr>
            </a:fillRef>
            <a:effectRef idx="0">
              <a:schemeClr val="accent6">
                <a:shade val="80000"/>
                <a:hueOff val="-85612"/>
                <a:satOff val="9135"/>
                <a:lumOff val="895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5193" tIns="112014" rIns="733178" bIns="112014" numCol="1" spcCol="1270" anchor="ctr" anchorCtr="0">
              <a:noAutofit/>
            </a:bodyPr>
            <a:lstStyle/>
            <a:p>
              <a:pPr marL="0" lvl="0" indent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Food?</a:t>
              </a: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B8E57DF5-FDE8-7746-BB3A-F9994E32FD2E}"/>
                </a:ext>
              </a:extLst>
            </p:cNvPr>
            <p:cNvSpPr/>
            <p:nvPr/>
          </p:nvSpPr>
          <p:spPr>
            <a:xfrm>
              <a:off x="7097646" y="2672165"/>
              <a:ext cx="3385859" cy="1354343"/>
            </a:xfrm>
            <a:custGeom>
              <a:avLst/>
              <a:gdLst>
                <a:gd name="connsiteX0" fmla="*/ 0 w 3385859"/>
                <a:gd name="connsiteY0" fmla="*/ 0 h 1354343"/>
                <a:gd name="connsiteX1" fmla="*/ 2708688 w 3385859"/>
                <a:gd name="connsiteY1" fmla="*/ 0 h 1354343"/>
                <a:gd name="connsiteX2" fmla="*/ 3385859 w 3385859"/>
                <a:gd name="connsiteY2" fmla="*/ 677172 h 1354343"/>
                <a:gd name="connsiteX3" fmla="*/ 2708688 w 3385859"/>
                <a:gd name="connsiteY3" fmla="*/ 1354343 h 1354343"/>
                <a:gd name="connsiteX4" fmla="*/ 0 w 3385859"/>
                <a:gd name="connsiteY4" fmla="*/ 1354343 h 1354343"/>
                <a:gd name="connsiteX5" fmla="*/ 677172 w 3385859"/>
                <a:gd name="connsiteY5" fmla="*/ 677172 h 1354343"/>
                <a:gd name="connsiteX6" fmla="*/ 0 w 3385859"/>
                <a:gd name="connsiteY6" fmla="*/ 0 h 135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5859" h="1354343">
                  <a:moveTo>
                    <a:pt x="0" y="0"/>
                  </a:moveTo>
                  <a:lnTo>
                    <a:pt x="2708688" y="0"/>
                  </a:lnTo>
                  <a:lnTo>
                    <a:pt x="3385859" y="677172"/>
                  </a:lnTo>
                  <a:lnTo>
                    <a:pt x="2708688" y="1354343"/>
                  </a:lnTo>
                  <a:lnTo>
                    <a:pt x="0" y="1354343"/>
                  </a:lnTo>
                  <a:lnTo>
                    <a:pt x="677172" y="67717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80000"/>
                <a:hueOff val="-171224"/>
                <a:satOff val="18270"/>
                <a:lumOff val="17903"/>
                <a:alphaOff val="0"/>
              </a:schemeClr>
            </a:fillRef>
            <a:effectRef idx="0">
              <a:schemeClr val="accent6">
                <a:shade val="80000"/>
                <a:hueOff val="-171224"/>
                <a:satOff val="18270"/>
                <a:lumOff val="1790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5193" tIns="112014" rIns="733178" bIns="112014" numCol="1" spcCol="1270" anchor="ctr" anchorCtr="0">
              <a:noAutofit/>
            </a:bodyPr>
            <a:lstStyle/>
            <a:p>
              <a:pPr marL="0" lvl="0" indent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Pizza?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8072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Shows us the range of outcomes and expected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Decision (Logic) Tree Outputs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EB80D55-E1F6-8144-A303-2AB232BE45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4385144"/>
              </p:ext>
            </p:extLst>
          </p:nvPr>
        </p:nvGraphicFramePr>
        <p:xfrm>
          <a:off x="1574800" y="2015668"/>
          <a:ext cx="6705600" cy="447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0BF9BF-8753-FB49-9BBF-6706128083A8}"/>
              </a:ext>
            </a:extLst>
          </p:cNvPr>
          <p:cNvCxnSpPr/>
          <p:nvPr/>
        </p:nvCxnSpPr>
        <p:spPr>
          <a:xfrm>
            <a:off x="5373512" y="2532136"/>
            <a:ext cx="0" cy="329184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B06E5E-45AA-BE40-B662-CBE5E27462BE}"/>
              </a:ext>
            </a:extLst>
          </p:cNvPr>
          <p:cNvSpPr txBox="1"/>
          <p:nvPr/>
        </p:nvSpPr>
        <p:spPr>
          <a:xfrm>
            <a:off x="5373512" y="2949787"/>
            <a:ext cx="2175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Expected (Avg.) = 655</a:t>
            </a:r>
          </a:p>
        </p:txBody>
      </p:sp>
    </p:spTree>
    <p:extLst>
      <p:ext uri="{BB962C8B-B14F-4D97-AF65-F5344CB8AC3E}">
        <p14:creationId xmlns:p14="http://schemas.microsoft.com/office/powerpoint/2010/main" val="2844697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454525" y="1837250"/>
            <a:ext cx="9207300" cy="52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Person</a:t>
            </a:r>
            <a:r>
              <a:rPr lang="en-US" sz="2400" dirty="0"/>
              <a:t>: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Ask Now!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/>
              <a:t>DSC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Email: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DataScienceClub@darden.virginia.edu</a:t>
            </a:r>
            <a:endParaRPr sz="2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/>
              <a:t>Steve Mortimer</a:t>
            </a:r>
            <a:r>
              <a:rPr lang="en-US" sz="2400" dirty="0"/>
              <a:t>: </a:t>
            </a:r>
            <a:r>
              <a:rPr lang="en-US" sz="2400" u="sng" dirty="0">
                <a:solidFill>
                  <a:schemeClr val="hlink"/>
                </a:solidFill>
                <a:hlinkClick r:id="rId4"/>
              </a:rPr>
              <a:t>MortimerS19@darden.virginia.edu</a:t>
            </a:r>
            <a:endParaRPr sz="2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>
            <a:spLocks noGrp="1"/>
          </p:cNvSpPr>
          <p:nvPr>
            <p:ph type="body" idx="3"/>
          </p:nvPr>
        </p:nvSpPr>
        <p:spPr>
          <a:xfrm>
            <a:off x="444500" y="695466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55">
            <a:extLst>
              <a:ext uri="{FF2B5EF4-FFF2-40B4-BE49-F238E27FC236}">
                <a16:creationId xmlns:a16="http://schemas.microsoft.com/office/drawing/2014/main" id="{139C697B-DC92-A448-B183-6B48BA836D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2" name="Shape 63">
            <a:extLst>
              <a:ext uri="{FF2B5EF4-FFF2-40B4-BE49-F238E27FC236}">
                <a16:creationId xmlns:a16="http://schemas.microsoft.com/office/drawing/2014/main" id="{20E52E3F-A6A5-7A42-BBC5-F5173C224A4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tx1"/>
                </a:solidFill>
              </a:rPr>
              <a:t>Questions?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444500" y="695466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accent3"/>
                </a:solidFill>
              </a:rPr>
              <a:t>The items we’re covering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454525" y="1837250"/>
            <a:ext cx="9207300" cy="52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b="1" i="0" u="none" strike="noStrike" cap="none" dirty="0">
                <a:latin typeface="Arial"/>
                <a:ea typeface="Arial"/>
                <a:cs typeface="Arial"/>
                <a:sym typeface="Arial"/>
              </a:rPr>
              <a:t>Distributions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b="0" i="0" u="none" strike="noStrike" cap="none" dirty="0">
                <a:latin typeface="Arial"/>
                <a:ea typeface="Arial"/>
                <a:cs typeface="Arial"/>
                <a:sym typeface="Arial"/>
              </a:rPr>
              <a:t>Statistical Tests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dirty="0"/>
              <a:t>Regression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dirty="0"/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dirty="0"/>
              <a:t>Decision (Logic) Trees</a:t>
            </a:r>
            <a:endParaRPr sz="3600" b="0" i="0" u="none" strike="noStrike" cap="none" dirty="0">
              <a:sym typeface="Arial"/>
            </a:endParaRPr>
          </a:p>
        </p:txBody>
      </p:sp>
      <p:sp>
        <p:nvSpPr>
          <p:cNvPr id="9" name="Shape 63">
            <a:extLst>
              <a:ext uri="{FF2B5EF4-FFF2-40B4-BE49-F238E27FC236}">
                <a16:creationId xmlns:a16="http://schemas.microsoft.com/office/drawing/2014/main" id="{40DCF081-FAC5-2541-BD3D-817FA82C84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2F01C-B8CB-AF41-AEB8-167EF5C4A5B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84D9A-67CD-B84A-9F90-6475186CC5A2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hape 55">
            <a:extLst>
              <a:ext uri="{FF2B5EF4-FFF2-40B4-BE49-F238E27FC236}">
                <a16:creationId xmlns:a16="http://schemas.microsoft.com/office/drawing/2014/main" id="{0C85F5AF-6630-6D42-B9A4-082095317E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accent3"/>
                </a:solidFill>
              </a:rPr>
              <a:t>Consider flipping a coin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9" name="Shape 63">
            <a:extLst>
              <a:ext uri="{FF2B5EF4-FFF2-40B4-BE49-F238E27FC236}">
                <a16:creationId xmlns:a16="http://schemas.microsoft.com/office/drawing/2014/main" id="{3183B901-B6AF-A343-9FB4-E14FAFD45FA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What is a Distribution? 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86">
            <a:extLst>
              <a:ext uri="{FF2B5EF4-FFF2-40B4-BE49-F238E27FC236}">
                <a16:creationId xmlns:a16="http://schemas.microsoft.com/office/drawing/2014/main" id="{33507E10-1C8D-F34B-B732-1737C9482CE5}"/>
              </a:ext>
            </a:extLst>
          </p:cNvPr>
          <p:cNvSpPr txBox="1"/>
          <p:nvPr/>
        </p:nvSpPr>
        <p:spPr>
          <a:xfrm>
            <a:off x="397228" y="1802225"/>
            <a:ext cx="9248312" cy="106115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800"/>
            </a:pPr>
            <a:r>
              <a:rPr lang="en-US" sz="2800" dirty="0"/>
              <a:t>A distribution shows the number times each possible outcome will occur relative to one another</a:t>
            </a:r>
            <a:endParaRPr lang="en-US" sz="44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2800" dirty="0">
              <a:sym typeface="Consolas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7D1BDEF8-87BE-A54A-A061-5268547092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6865321"/>
              </p:ext>
            </p:extLst>
          </p:nvPr>
        </p:nvGraphicFramePr>
        <p:xfrm>
          <a:off x="2930623" y="3194052"/>
          <a:ext cx="4181522" cy="35785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881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2F01C-B8CB-AF41-AEB8-167EF5C4A5B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84D9A-67CD-B84A-9F90-6475186CC5A2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hape 55">
            <a:extLst>
              <a:ext uri="{FF2B5EF4-FFF2-40B4-BE49-F238E27FC236}">
                <a16:creationId xmlns:a16="http://schemas.microsoft.com/office/drawing/2014/main" id="{0C85F5AF-6630-6D42-B9A4-082095317E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accent3"/>
                </a:solidFill>
              </a:rPr>
              <a:t>Consider rolling a die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9" name="Shape 63">
            <a:extLst>
              <a:ext uri="{FF2B5EF4-FFF2-40B4-BE49-F238E27FC236}">
                <a16:creationId xmlns:a16="http://schemas.microsoft.com/office/drawing/2014/main" id="{3183B901-B6AF-A343-9FB4-E14FAFD45FA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What is a Distribution? 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2B5B687-EA4A-F342-8132-6979E6D230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2439661"/>
              </p:ext>
            </p:extLst>
          </p:nvPr>
        </p:nvGraphicFramePr>
        <p:xfrm>
          <a:off x="637822" y="1747592"/>
          <a:ext cx="5525911" cy="449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ight Brace 2">
            <a:extLst>
              <a:ext uri="{FF2B5EF4-FFF2-40B4-BE49-F238E27FC236}">
                <a16:creationId xmlns:a16="http://schemas.microsoft.com/office/drawing/2014/main" id="{6FB610E4-8646-224F-8685-08228624726D}"/>
              </a:ext>
            </a:extLst>
          </p:cNvPr>
          <p:cNvSpPr/>
          <p:nvPr/>
        </p:nvSpPr>
        <p:spPr>
          <a:xfrm>
            <a:off x="6245013" y="2291646"/>
            <a:ext cx="412045" cy="3589866"/>
          </a:xfrm>
          <a:prstGeom prst="rightBrace">
            <a:avLst/>
          </a:prstGeom>
          <a:noFill/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BEE61EEE-7172-4341-A207-71D06298229A}"/>
              </a:ext>
            </a:extLst>
          </p:cNvPr>
          <p:cNvSpPr txBox="1"/>
          <p:nvPr/>
        </p:nvSpPr>
        <p:spPr>
          <a:xfrm>
            <a:off x="7042691" y="2773780"/>
            <a:ext cx="2663049" cy="269035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000" dirty="0">
                <a:sym typeface="Consolas"/>
              </a:rPr>
              <a:t>Why all the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000" dirty="0">
                <a:sym typeface="Consolas"/>
              </a:rPr>
              <a:t>way to 100%?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n-US" sz="2000" dirty="0">
              <a:sym typeface="Consola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000" dirty="0">
                <a:sym typeface="Consolas"/>
              </a:rPr>
              <a:t>Distributions cover </a:t>
            </a:r>
            <a:r>
              <a:rPr lang="en-US" sz="2000" b="1" dirty="0">
                <a:sym typeface="Consolas"/>
              </a:rPr>
              <a:t>ALL</a:t>
            </a:r>
            <a:r>
              <a:rPr lang="en-US" sz="2000" dirty="0">
                <a:sym typeface="Consolas"/>
              </a:rPr>
              <a:t> possible outcomes so they </a:t>
            </a:r>
            <a:r>
              <a:rPr lang="en-US" sz="2000" u="sng" dirty="0">
                <a:sym typeface="Consolas"/>
              </a:rPr>
              <a:t>always sum to 100%</a:t>
            </a:r>
            <a:endParaRPr sz="2000" u="sng" dirty="0">
              <a:sym typeface="Consola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0FAFA8-65EB-3249-9579-692D57014143}"/>
              </a:ext>
            </a:extLst>
          </p:cNvPr>
          <p:cNvCxnSpPr/>
          <p:nvPr/>
        </p:nvCxnSpPr>
        <p:spPr>
          <a:xfrm>
            <a:off x="7139775" y="3623734"/>
            <a:ext cx="24688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05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2F01C-B8CB-AF41-AEB8-167EF5C4A5B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https://www2.census.gov/library/publications/2010/compendia/</a:t>
            </a:r>
            <a:r>
              <a:rPr lang="en-US" dirty="0" err="1"/>
              <a:t>statab</a:t>
            </a:r>
            <a:r>
              <a:rPr lang="en-US" dirty="0"/>
              <a:t>/130ed/tables/11s0205.pdf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84D9A-67CD-B84A-9F90-6475186CC5A2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hape 55">
            <a:extLst>
              <a:ext uri="{FF2B5EF4-FFF2-40B4-BE49-F238E27FC236}">
                <a16:creationId xmlns:a16="http://schemas.microsoft.com/office/drawing/2014/main" id="{0C85F5AF-6630-6D42-B9A4-082095317E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accent3"/>
                </a:solidFill>
              </a:rPr>
              <a:t>Classifying different types of distributions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9" name="Shape 63">
            <a:extLst>
              <a:ext uri="{FF2B5EF4-FFF2-40B4-BE49-F238E27FC236}">
                <a16:creationId xmlns:a16="http://schemas.microsoft.com/office/drawing/2014/main" id="{3183B901-B6AF-A343-9FB4-E14FAFD45FA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Continuous vs. Discrete Distributions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65">
            <a:extLst>
              <a:ext uri="{FF2B5EF4-FFF2-40B4-BE49-F238E27FC236}">
                <a16:creationId xmlns:a16="http://schemas.microsoft.com/office/drawing/2014/main" id="{22D31DB1-1F3D-1E42-9783-5779D0A7C7D6}"/>
              </a:ext>
            </a:extLst>
          </p:cNvPr>
          <p:cNvSpPr txBox="1"/>
          <p:nvPr/>
        </p:nvSpPr>
        <p:spPr>
          <a:xfrm>
            <a:off x="444500" y="1923699"/>
            <a:ext cx="3951112" cy="2811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2400" b="1" u="sng" dirty="0"/>
              <a:t>Discrete</a:t>
            </a:r>
          </a:p>
          <a:p>
            <a:pPr marL="76200" lvl="0">
              <a:buSzPts val="2400"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dirty="0"/>
              <a:t>finite (countable) 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possible outcomes</a:t>
            </a:r>
          </a:p>
          <a:p>
            <a:pPr marL="76200" lvl="0">
              <a:buSzPts val="2400"/>
            </a:pPr>
            <a:endParaRPr lang="en-US" sz="2400" b="0" dirty="0"/>
          </a:p>
          <a:p>
            <a:pPr marL="76200" lvl="0">
              <a:buSzPts val="2400"/>
            </a:pPr>
            <a:r>
              <a:rPr lang="en-US" sz="2400" b="1" u="sng" dirty="0"/>
              <a:t>Continuous</a:t>
            </a:r>
          </a:p>
          <a:p>
            <a:pPr marL="76200" lvl="0">
              <a:buSzPts val="2400"/>
            </a:pPr>
            <a:r>
              <a:rPr lang="en-US" sz="2400" dirty="0"/>
              <a:t>An infinite* number of possible outcomes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AA93FC4-17F4-8F48-A4F5-B5F4CA96E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907000"/>
              </p:ext>
            </p:extLst>
          </p:nvPr>
        </p:nvGraphicFramePr>
        <p:xfrm>
          <a:off x="4766625" y="2211511"/>
          <a:ext cx="4831643" cy="3544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558520-E93D-C549-A6A8-99E42351A023}"/>
              </a:ext>
            </a:extLst>
          </p:cNvPr>
          <p:cNvCxnSpPr/>
          <p:nvPr/>
        </p:nvCxnSpPr>
        <p:spPr>
          <a:xfrm>
            <a:off x="3239911" y="5441245"/>
            <a:ext cx="1670755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3ABD589-971E-6240-8858-7894B8A2B5B8}"/>
              </a:ext>
            </a:extLst>
          </p:cNvPr>
          <p:cNvSpPr txBox="1"/>
          <p:nvPr/>
        </p:nvSpPr>
        <p:spPr>
          <a:xfrm>
            <a:off x="444500" y="5171447"/>
            <a:ext cx="3167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Typically something that is a number and has many possible values even if we are able to count every possible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49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5">
            <a:extLst>
              <a:ext uri="{FF2B5EF4-FFF2-40B4-BE49-F238E27FC236}">
                <a16:creationId xmlns:a16="http://schemas.microsoft.com/office/drawing/2014/main" id="{CE9A60FB-4DD6-7A41-8FD3-090392189767}"/>
              </a:ext>
            </a:extLst>
          </p:cNvPr>
          <p:cNvSpPr txBox="1"/>
          <p:nvPr/>
        </p:nvSpPr>
        <p:spPr>
          <a:xfrm>
            <a:off x="128411" y="539755"/>
            <a:ext cx="9613900" cy="157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4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so boring. </a:t>
            </a:r>
          </a:p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4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does this have to do with DA?!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B809FB-AA31-1F4C-A412-39A0A506C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025" y="2647949"/>
            <a:ext cx="4994863" cy="374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65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707545" y="1742768"/>
            <a:ext cx="2178555" cy="66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dirty="0"/>
              <a:t>Normal (“Z”)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3000"/>
            </a:pPr>
            <a:endParaRPr lang="en-US" sz="24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3"/>
          </p:nvPr>
        </p:nvSpPr>
        <p:spPr>
          <a:xfrm>
            <a:off x="444500" y="695466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/>
              <a:t>Defined by their shape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The Distributions You Need to Know</a:t>
            </a:r>
          </a:p>
        </p:txBody>
      </p:sp>
      <p:sp>
        <p:nvSpPr>
          <p:cNvPr id="8" name="Shape 128">
            <a:extLst>
              <a:ext uri="{FF2B5EF4-FFF2-40B4-BE49-F238E27FC236}">
                <a16:creationId xmlns:a16="http://schemas.microsoft.com/office/drawing/2014/main" id="{DDED8E25-A2B5-DC49-AB9B-EC430B0CFDA0}"/>
              </a:ext>
            </a:extLst>
          </p:cNvPr>
          <p:cNvSpPr txBox="1"/>
          <p:nvPr/>
        </p:nvSpPr>
        <p:spPr>
          <a:xfrm>
            <a:off x="3417533" y="1854569"/>
            <a:ext cx="3291957" cy="56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Student’s T (“T”)</a:t>
            </a:r>
            <a:endParaRPr lang="en-US" sz="24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28">
            <a:extLst>
              <a:ext uri="{FF2B5EF4-FFF2-40B4-BE49-F238E27FC236}">
                <a16:creationId xmlns:a16="http://schemas.microsoft.com/office/drawing/2014/main" id="{67667A08-4249-8643-BF42-CBA2CA1B9C34}"/>
              </a:ext>
            </a:extLst>
          </p:cNvPr>
          <p:cNvSpPr txBox="1"/>
          <p:nvPr/>
        </p:nvSpPr>
        <p:spPr>
          <a:xfrm>
            <a:off x="6923592" y="1728176"/>
            <a:ext cx="2913376" cy="66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3000"/>
            </a:pPr>
            <a:r>
              <a:rPr lang="en-US" sz="2400" b="1" dirty="0"/>
              <a:t>Chi-Squared (</a:t>
            </a:r>
            <a:r>
              <a:rPr lang="en-US" sz="2400" dirty="0"/>
              <a:t>𝜒</a:t>
            </a:r>
            <a:r>
              <a:rPr lang="en-US" sz="2400" baseline="30000" dirty="0"/>
              <a:t>2</a:t>
            </a:r>
            <a:r>
              <a:rPr lang="en-US" sz="2400" b="1" dirty="0"/>
              <a:t>)</a:t>
            </a:r>
            <a:endParaRPr lang="en-US" sz="2400" b="1" baseline="30000" dirty="0"/>
          </a:p>
          <a:p>
            <a:pPr algn="ctr">
              <a:buSzPts val="3000"/>
            </a:pPr>
            <a:endParaRPr lang="en-US" sz="24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ABB12-A6D4-B34F-BA81-6E7B7D2DF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32" y="2999356"/>
            <a:ext cx="2601306" cy="1602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5E63B-EC6C-1147-9D14-F484BA40B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655" y="2629125"/>
            <a:ext cx="3586680" cy="2044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63EE42-1EFD-AC4B-A381-24803A394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851" y="2781651"/>
            <a:ext cx="2406859" cy="18016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7C2848-387A-4943-B0C5-ED4DDCDB1896}"/>
              </a:ext>
            </a:extLst>
          </p:cNvPr>
          <p:cNvSpPr txBox="1"/>
          <p:nvPr/>
        </p:nvSpPr>
        <p:spPr>
          <a:xfrm>
            <a:off x="250465" y="4955598"/>
            <a:ext cx="30241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Summary:</a:t>
            </a:r>
            <a:r>
              <a:rPr lang="en-US" dirty="0"/>
              <a:t> 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“Bell shaped”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Symmetric (same on both sides)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Defined by mean (center) and variance (spread)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B6191-3127-1F44-99D4-5F2300998162}"/>
              </a:ext>
            </a:extLst>
          </p:cNvPr>
          <p:cNvSpPr txBox="1"/>
          <p:nvPr/>
        </p:nvSpPr>
        <p:spPr>
          <a:xfrm>
            <a:off x="3687688" y="4955598"/>
            <a:ext cx="27516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Summary:</a:t>
            </a:r>
            <a:r>
              <a:rPr lang="en-US" dirty="0"/>
              <a:t> 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A little wider than Normal dist.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Also symmetric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Defined by the degrees of freedom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248F02-1E68-0742-BE0B-5E430D770EC0}"/>
              </a:ext>
            </a:extLst>
          </p:cNvPr>
          <p:cNvSpPr txBox="1"/>
          <p:nvPr/>
        </p:nvSpPr>
        <p:spPr>
          <a:xfrm>
            <a:off x="7090724" y="4955598"/>
            <a:ext cx="25791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Summary:</a:t>
            </a:r>
            <a:r>
              <a:rPr lang="en-US" dirty="0"/>
              <a:t> 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”Long tailed”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b="1" dirty="0"/>
              <a:t>Not</a:t>
            </a:r>
            <a:r>
              <a:rPr lang="en-US" dirty="0"/>
              <a:t> symmetric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Also defined by its 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316159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444500" y="695466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accent3"/>
                </a:solidFill>
              </a:rPr>
              <a:t>The items we’re covering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454525" y="1837250"/>
            <a:ext cx="9207300" cy="52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i="0" u="none" strike="noStrike" cap="none" dirty="0">
                <a:latin typeface="Arial"/>
                <a:ea typeface="Arial"/>
                <a:cs typeface="Arial"/>
                <a:sym typeface="Arial"/>
              </a:rPr>
              <a:t>Distributions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b="1" i="0" u="none" strike="noStrike" cap="none" dirty="0">
                <a:latin typeface="Arial"/>
                <a:ea typeface="Arial"/>
                <a:cs typeface="Arial"/>
                <a:sym typeface="Arial"/>
              </a:rPr>
              <a:t>Statistical Tests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dirty="0"/>
              <a:t>Regression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dirty="0"/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dirty="0"/>
              <a:t>Decision (Logic) Trees</a:t>
            </a:r>
            <a:endParaRPr sz="3600" b="0" i="0" u="none" strike="noStrike" cap="none" dirty="0">
              <a:sym typeface="Arial"/>
            </a:endParaRPr>
          </a:p>
        </p:txBody>
      </p:sp>
      <p:sp>
        <p:nvSpPr>
          <p:cNvPr id="9" name="Shape 63">
            <a:extLst>
              <a:ext uri="{FF2B5EF4-FFF2-40B4-BE49-F238E27FC236}">
                <a16:creationId xmlns:a16="http://schemas.microsoft.com/office/drawing/2014/main" id="{40DCF081-FAC5-2541-BD3D-817FA82C84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8786062"/>
      </p:ext>
    </p:extLst>
  </p:cSld>
  <p:clrMapOvr>
    <a:masterClrMapping/>
  </p:clrMapOvr>
</p:sld>
</file>

<file path=ppt/theme/theme1.xml><?xml version="1.0" encoding="utf-8"?>
<a:theme xmlns:a="http://schemas.openxmlformats.org/drawingml/2006/main" name="Homes_Presentation_Master">
  <a:themeElements>
    <a:clrScheme name="Custom 3">
      <a:dk1>
        <a:srgbClr val="516473"/>
      </a:dk1>
      <a:lt1>
        <a:srgbClr val="FFFFFF"/>
      </a:lt1>
      <a:dk2>
        <a:srgbClr val="8594CC"/>
      </a:dk2>
      <a:lt2>
        <a:srgbClr val="FFFFFF"/>
      </a:lt2>
      <a:accent1>
        <a:srgbClr val="D2DAE0"/>
      </a:accent1>
      <a:accent2>
        <a:srgbClr val="B0BCC5"/>
      </a:accent2>
      <a:accent3>
        <a:srgbClr val="8294A2"/>
      </a:accent3>
      <a:accent4>
        <a:srgbClr val="516473"/>
      </a:accent4>
      <a:accent5>
        <a:srgbClr val="3B4953"/>
      </a:accent5>
      <a:accent6>
        <a:srgbClr val="F0AA7F"/>
      </a:accent6>
      <a:hlink>
        <a:srgbClr val="8594CC"/>
      </a:hlink>
      <a:folHlink>
        <a:srgbClr val="F0AA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5075</TotalTime>
  <Words>1108</Words>
  <Application>Microsoft Macintosh PowerPoint</Application>
  <PresentationFormat>Custom</PresentationFormat>
  <Paragraphs>224</Paragraphs>
  <Slides>23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Consolas</vt:lpstr>
      <vt:lpstr>Noto Sans Symbols</vt:lpstr>
      <vt:lpstr>Homes_Presentation_Master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Steven Mortimer</cp:lastModifiedBy>
  <cp:revision>68</cp:revision>
  <dcterms:modified xsi:type="dcterms:W3CDTF">2018-05-28T20:00:47Z</dcterms:modified>
</cp:coreProperties>
</file>